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8386" y="1188770"/>
            <a:ext cx="8744102" cy="2092147"/>
          </a:xfrm>
          <a:prstGeom prst="rect">
            <a:avLst/>
          </a:prstGeom>
        </p:spPr>
        <p:txBody>
          <a:bodyPr vert="horz" wrap="square" lIns="114300" tIns="57150" rIns="114300" bIns="57150" rtlCol="0" anchor="t" anchorCtr="0">
            <a:spAutoFit/>
          </a:bodyPr>
          <a:lstStyle/>
          <a:p>
            <a:pPr>
              <a:lnSpc>
                <a:spcPct val="120000"/>
              </a:lnSpc>
              <a:spcBef>
                <a:spcPts val="450"/>
              </a:spcBef>
            </a:pPr>
            <a:r>
              <a:rPr lang="en-US" sz="5175" b="1">
                <a:solidFill>
                  <a:srgbClr val="FFFFFF"/>
                </a:solidFill>
                <a:latin typeface="微软雅黑" panose="020B0503020204020204" charset="-122"/>
                <a:ea typeface="微软雅黑" panose="020B0503020204020204" charset="-122"/>
                <a:cs typeface="微软雅黑" panose="020B0503020204020204" charset="-122"/>
              </a:rPr>
              <a:t>毛乌素故事</a:t>
            </a:r>
            <a:endParaRPr lang="en-US" sz="5175" b="1">
              <a:solidFill>
                <a:srgbClr val="FFFFFF"/>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629637" y="1434871"/>
            <a:ext cx="638131" cy="638131"/>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 name="AutoShape 3"/>
          <p:cNvSpPr/>
          <p:nvPr/>
        </p:nvSpPr>
        <p:spPr>
          <a:xfrm>
            <a:off x="3764381" y="1569615"/>
            <a:ext cx="368642" cy="36864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4" name="Connector 4"/>
          <p:cNvCxnSpPr/>
          <p:nvPr/>
        </p:nvCxnSpPr>
        <p:spPr>
          <a:xfrm>
            <a:off x="3948703" y="2073002"/>
            <a:ext cx="0" cy="87254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4406789" y="1220516"/>
            <a:ext cx="6891292"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气候变化</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4406789" y="1769156"/>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气候变化是影响毛乌素沙漠环境演化的重要因素。近年来，全球气候变暖导致沙漠地区的气候异常，加剧了沙漠化的进程。</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7" name="AutoShape 7"/>
          <p:cNvSpPr/>
          <p:nvPr/>
        </p:nvSpPr>
        <p:spPr>
          <a:xfrm>
            <a:off x="-545608" y="2453663"/>
            <a:ext cx="3870955" cy="3870955"/>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8" name="Picture 8"/>
          <p:cNvPicPr>
            <a:picLocks noChangeAspect="1"/>
          </p:cNvPicPr>
          <p:nvPr/>
        </p:nvPicPr>
        <p:blipFill>
          <a:blip r:embed="rId2">
            <a:alphaModFix amt="100000"/>
          </a:blip>
          <a:srcRect l="16667" r="16667"/>
          <a:stretch>
            <a:fillRect/>
          </a:stretch>
        </p:blipFill>
        <p:spPr>
          <a:xfrm>
            <a:off x="-344549" y="2654723"/>
            <a:ext cx="3468836" cy="3468836"/>
          </a:xfrm>
          <a:prstGeom prst="ellipse">
            <a:avLst/>
          </a:prstGeom>
        </p:spPr>
      </p:pic>
      <p:sp>
        <p:nvSpPr>
          <p:cNvPr id="9" name="AutoShape 9"/>
          <p:cNvSpPr/>
          <p:nvPr/>
        </p:nvSpPr>
        <p:spPr>
          <a:xfrm>
            <a:off x="3629637" y="3155196"/>
            <a:ext cx="638131" cy="638131"/>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3764381" y="3289940"/>
            <a:ext cx="368642" cy="36864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1" name="Connector 11"/>
          <p:cNvCxnSpPr/>
          <p:nvPr/>
        </p:nvCxnSpPr>
        <p:spPr>
          <a:xfrm>
            <a:off x="3948703" y="3793327"/>
            <a:ext cx="0" cy="87254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12" name="TextBox 12"/>
          <p:cNvSpPr txBox="1"/>
          <p:nvPr/>
        </p:nvSpPr>
        <p:spPr>
          <a:xfrm>
            <a:off x="4406789" y="2940841"/>
            <a:ext cx="6891292"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人类活动</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4406789" y="3489481"/>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人类活动对毛乌素沙漠环境的影响也不容忽视。过度放牧、开垦、采矿等行为破坏了植被，加速了沙漠化的进程。</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AutoShape 14"/>
          <p:cNvSpPr/>
          <p:nvPr/>
        </p:nvSpPr>
        <p:spPr>
          <a:xfrm>
            <a:off x="3629637" y="4875521"/>
            <a:ext cx="638131" cy="638131"/>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3764381" y="5010265"/>
            <a:ext cx="368642" cy="368642"/>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6" name="Connector 16"/>
          <p:cNvCxnSpPr/>
          <p:nvPr/>
        </p:nvCxnSpPr>
        <p:spPr>
          <a:xfrm>
            <a:off x="3948703" y="5513651"/>
            <a:ext cx="0" cy="872548"/>
          </a:xfrm>
          <a:prstGeom prst="line">
            <a:avLst/>
          </a:prstGeom>
          <a:ln w="9525">
            <a:solidFill>
              <a:schemeClr val="accent1"/>
            </a:solidFill>
            <a:prstDash val="dash"/>
          </a:ln>
        </p:spPr>
        <p:style>
          <a:lnRef idx="0">
            <a:schemeClr val="accent1"/>
          </a:lnRef>
          <a:fillRef idx="1">
            <a:schemeClr val="accent1"/>
          </a:fillRef>
          <a:effectRef idx="0">
            <a:schemeClr val="accent1"/>
          </a:effectRef>
          <a:fontRef idx="minor">
            <a:schemeClr val="lt1"/>
          </a:fontRef>
        </p:style>
      </p:cxnSp>
      <p:sp>
        <p:nvSpPr>
          <p:cNvPr id="17" name="TextBox 17"/>
          <p:cNvSpPr txBox="1"/>
          <p:nvPr/>
        </p:nvSpPr>
        <p:spPr>
          <a:xfrm>
            <a:off x="4406789" y="4661166"/>
            <a:ext cx="6891292"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治理与保护</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8" name="TextBox 18"/>
          <p:cNvSpPr txBox="1"/>
          <p:nvPr/>
        </p:nvSpPr>
        <p:spPr>
          <a:xfrm>
            <a:off x="4406789" y="5209806"/>
            <a:ext cx="6891292"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为了保护毛乌素沙漠的生态环境，近年来政府和社会各界加大了治理和保护力度，采取了一系列措施，如植树造林、禁牧休牧、生态移民等。这些措施有效地减缓了沙漠化的进程，保护了当地的生态环境。</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19" name="Group 19"/>
          <p:cNvGrpSpPr/>
          <p:nvPr/>
        </p:nvGrpSpPr>
        <p:grpSpPr>
          <a:xfrm>
            <a:off x="454963" y="93878"/>
            <a:ext cx="10641129" cy="914400"/>
            <a:chOff x="454963" y="93878"/>
            <a:chExt cx="10641129" cy="914400"/>
          </a:xfrm>
        </p:grpSpPr>
        <p:sp>
          <p:nvSpPr>
            <p:cNvPr id="20" name="AutoShape 20"/>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0" name="TextBox 40"/>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毛乌素沙漠的环境演变</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毛乌素沙漠的生态环境</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03</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cxnSp>
        <p:nvCxnSpPr>
          <p:cNvPr id="2" name="Connector 2"/>
          <p:cNvCxnSpPr/>
          <p:nvPr/>
        </p:nvCxnSpPr>
        <p:spPr>
          <a:xfrm flipV="1">
            <a:off x="1296416" y="4399620"/>
            <a:ext cx="2492359" cy="474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3" name="AutoShape 3"/>
          <p:cNvSpPr/>
          <p:nvPr/>
        </p:nvSpPr>
        <p:spPr>
          <a:xfrm rot="-3859086" flipV="1">
            <a:off x="1527125" y="1469413"/>
            <a:ext cx="2109431" cy="2217572"/>
          </a:xfrm>
          <a:prstGeom prst="parallelogram">
            <a:avLst>
              <a:gd name="adj" fmla="val 54601"/>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TextBox 4"/>
          <p:cNvSpPr txBox="1"/>
          <p:nvPr/>
        </p:nvSpPr>
        <p:spPr>
          <a:xfrm>
            <a:off x="1338084"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毛乌素沙漠的植被类型主要包括沙生植物、盐生植物和旱生植物。</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16792" r="16792"/>
          <a:stretch>
            <a:fillRect/>
          </a:stretch>
        </p:blipFill>
        <p:spPr>
          <a:xfrm>
            <a:off x="1632387" y="1536628"/>
            <a:ext cx="1898907" cy="1898907"/>
          </a:xfrm>
          <a:prstGeom prst="ellipse">
            <a:avLst/>
          </a:prstGeom>
        </p:spPr>
      </p:pic>
      <p:sp>
        <p:nvSpPr>
          <p:cNvPr id="6" name="AutoShape 6"/>
          <p:cNvSpPr/>
          <p:nvPr/>
        </p:nvSpPr>
        <p:spPr>
          <a:xfrm rot="-3859086" flipV="1">
            <a:off x="5041284" y="1457221"/>
            <a:ext cx="2109431" cy="2217572"/>
          </a:xfrm>
          <a:prstGeom prst="parallelogram">
            <a:avLst>
              <a:gd name="adj" fmla="val 54601"/>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7" name="Picture 7"/>
          <p:cNvPicPr>
            <a:picLocks noChangeAspect="1"/>
          </p:cNvPicPr>
          <p:nvPr/>
        </p:nvPicPr>
        <p:blipFill>
          <a:blip r:embed="rId3"/>
          <a:srcRect l="16667" r="16667"/>
          <a:stretch>
            <a:fillRect/>
          </a:stretch>
        </p:blipFill>
        <p:spPr>
          <a:xfrm>
            <a:off x="5146546" y="1536628"/>
            <a:ext cx="1898907" cy="1898907"/>
          </a:xfrm>
          <a:prstGeom prst="ellipse">
            <a:avLst/>
          </a:prstGeom>
        </p:spPr>
      </p:pic>
      <p:sp>
        <p:nvSpPr>
          <p:cNvPr id="8" name="AutoShape 8"/>
          <p:cNvSpPr/>
          <p:nvPr/>
        </p:nvSpPr>
        <p:spPr>
          <a:xfrm rot="-3859086" flipV="1">
            <a:off x="8711366" y="1419290"/>
            <a:ext cx="2109431" cy="2217572"/>
          </a:xfrm>
          <a:prstGeom prst="parallelogram">
            <a:avLst>
              <a:gd name="adj" fmla="val 54601"/>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9" name="Picture 9"/>
          <p:cNvPicPr>
            <a:picLocks noChangeAspect="1"/>
          </p:cNvPicPr>
          <p:nvPr/>
        </p:nvPicPr>
        <p:blipFill>
          <a:blip r:embed="rId4"/>
          <a:srcRect l="12542" r="12542"/>
          <a:stretch>
            <a:fillRect/>
          </a:stretch>
        </p:blipFill>
        <p:spPr>
          <a:xfrm>
            <a:off x="8816628" y="1536628"/>
            <a:ext cx="1898907" cy="1898907"/>
          </a:xfrm>
          <a:prstGeom prst="ellipse">
            <a:avLst/>
          </a:prstGeom>
        </p:spPr>
      </p:pic>
      <p:sp>
        <p:nvSpPr>
          <p:cNvPr id="10" name="TextBox 10"/>
          <p:cNvSpPr txBox="1"/>
          <p:nvPr/>
        </p:nvSpPr>
        <p:spPr>
          <a:xfrm>
            <a:off x="1238761" y="3746205"/>
            <a:ext cx="29718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植被类型</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1235229"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3788775"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3" name="Connector 13"/>
          <p:cNvCxnSpPr/>
          <p:nvPr/>
        </p:nvCxnSpPr>
        <p:spPr>
          <a:xfrm flipV="1">
            <a:off x="4700847" y="4399620"/>
            <a:ext cx="2492359" cy="4740"/>
          </a:xfrm>
          <a:prstGeom prst="line">
            <a:avLst/>
          </a:prstGeom>
          <a:ln w="9525">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id="14" name="TextBox 14"/>
          <p:cNvSpPr txBox="1"/>
          <p:nvPr/>
        </p:nvSpPr>
        <p:spPr>
          <a:xfrm>
            <a:off x="4742516"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这些植物主要分布在沙漠的不同区域，如沙丘、沙地、盐碱地等。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643192" y="3746205"/>
            <a:ext cx="295275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分布特征</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6" name="AutoShape 16"/>
          <p:cNvSpPr/>
          <p:nvPr/>
        </p:nvSpPr>
        <p:spPr>
          <a:xfrm>
            <a:off x="4639660" y="4350852"/>
            <a:ext cx="97536" cy="9753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7" name="AutoShape 17"/>
          <p:cNvSpPr/>
          <p:nvPr/>
        </p:nvSpPr>
        <p:spPr>
          <a:xfrm>
            <a:off x="7193207" y="4350852"/>
            <a:ext cx="97536" cy="9753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18" name="Connector 18"/>
          <p:cNvCxnSpPr/>
          <p:nvPr/>
        </p:nvCxnSpPr>
        <p:spPr>
          <a:xfrm flipV="1">
            <a:off x="8370929" y="4399620"/>
            <a:ext cx="2492359" cy="474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9" name="TextBox 19"/>
          <p:cNvSpPr txBox="1"/>
          <p:nvPr/>
        </p:nvSpPr>
        <p:spPr>
          <a:xfrm>
            <a:off x="8412597" y="4590395"/>
            <a:ext cx="2450691" cy="1287399"/>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毛乌素沙漠的植被具有适应干旱环境的特性，如根系发达、叶片退化等。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0" name="TextBox 20"/>
          <p:cNvSpPr txBox="1"/>
          <p:nvPr/>
        </p:nvSpPr>
        <p:spPr>
          <a:xfrm>
            <a:off x="8313274" y="3746205"/>
            <a:ext cx="3019425"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植被特点</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1" name="AutoShape 21"/>
          <p:cNvSpPr/>
          <p:nvPr/>
        </p:nvSpPr>
        <p:spPr>
          <a:xfrm>
            <a:off x="8309741"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10863288" y="4350852"/>
            <a:ext cx="97536" cy="9753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23" name="Group 23"/>
          <p:cNvGrpSpPr/>
          <p:nvPr/>
        </p:nvGrpSpPr>
        <p:grpSpPr>
          <a:xfrm>
            <a:off x="454963" y="93878"/>
            <a:ext cx="10641129" cy="914400"/>
            <a:chOff x="454963" y="93878"/>
            <a:chExt cx="10641129" cy="914400"/>
          </a:xfrm>
        </p:grpSpPr>
        <p:sp>
          <p:nvSpPr>
            <p:cNvPr id="24" name="AutoShape 2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4" name="TextBox 44"/>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毛乌素沙漠的植被类型及分布</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92974"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sp>
      <p:sp>
        <p:nvSpPr>
          <p:cNvPr id="3" name="AutoShape 3"/>
          <p:cNvSpPr/>
          <p:nvPr/>
        </p:nvSpPr>
        <p:spPr>
          <a:xfrm>
            <a:off x="4367942"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sp>
      <p:sp>
        <p:nvSpPr>
          <p:cNvPr id="4" name="AutoShape 4"/>
          <p:cNvSpPr/>
          <p:nvPr/>
        </p:nvSpPr>
        <p:spPr>
          <a:xfrm>
            <a:off x="8133696" y="2746815"/>
            <a:ext cx="3456116" cy="3055762"/>
          </a:xfrm>
          <a:prstGeom prst="roundRect">
            <a:avLst>
              <a:gd name="adj" fmla="val 12500"/>
            </a:avLst>
          </a:prstGeom>
          <a:solidFill>
            <a:schemeClr val="lt1">
              <a:alpha val="100000"/>
            </a:schemeClr>
          </a:solidFill>
          <a:ln w="19050">
            <a:solidFill>
              <a:schemeClr val="accent1">
                <a:alpha val="100000"/>
              </a:schemeClr>
            </a:solidFill>
            <a:prstDash val="solid"/>
          </a:ln>
        </p:spPr>
        <p:style>
          <a:lnRef idx="0">
            <a:schemeClr val="lt1"/>
          </a:lnRef>
          <a:fillRef idx="1">
            <a:schemeClr val="lt1"/>
          </a:fillRef>
          <a:effectRef idx="0">
            <a:schemeClr val="lt1"/>
          </a:effectRef>
          <a:fontRef idx="minor">
            <a:schemeClr val="lt1"/>
          </a:fontRef>
        </p:style>
      </p:sp>
      <p:sp>
        <p:nvSpPr>
          <p:cNvPr id="5" name="AutoShape 5"/>
          <p:cNvSpPr/>
          <p:nvPr/>
        </p:nvSpPr>
        <p:spPr>
          <a:xfrm rot="-2700000" flipH="1" flipV="1">
            <a:off x="5274866" y="1333321"/>
            <a:ext cx="1642268" cy="1642268"/>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TextBox 6"/>
          <p:cNvSpPr txBox="1"/>
          <p:nvPr/>
        </p:nvSpPr>
        <p:spPr>
          <a:xfrm>
            <a:off x="4583677"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分布特征</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4613687"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这些动物主要分布在沙漠的不同区域，如沙丘、沙地、盐碱地等。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8" name="AutoShape 8"/>
          <p:cNvSpPr/>
          <p:nvPr/>
        </p:nvSpPr>
        <p:spPr>
          <a:xfrm>
            <a:off x="5818204" y="5524781"/>
            <a:ext cx="555593" cy="81705"/>
          </a:xfrm>
          <a:prstGeom prst="roundRect">
            <a:avLst>
              <a:gd name="adj" fmla="val 12500"/>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9" name="AutoShape 9"/>
          <p:cNvSpPr/>
          <p:nvPr/>
        </p:nvSpPr>
        <p:spPr>
          <a:xfrm rot="-2700000" flipH="1" flipV="1">
            <a:off x="1499898" y="1333321"/>
            <a:ext cx="1642268" cy="1642268"/>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0" name="TextBox 10"/>
          <p:cNvSpPr txBox="1"/>
          <p:nvPr/>
        </p:nvSpPr>
        <p:spPr>
          <a:xfrm>
            <a:off x="808710"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动物资源</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838719"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毛乌素沙漠的动物资源主要包括野生动物和昆虫。</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AutoShape 12"/>
          <p:cNvSpPr/>
          <p:nvPr/>
        </p:nvSpPr>
        <p:spPr>
          <a:xfrm>
            <a:off x="2043236" y="5524781"/>
            <a:ext cx="555593" cy="81705"/>
          </a:xfrm>
          <a:prstGeom prst="roundRect">
            <a:avLst>
              <a:gd name="adj" fmla="val 12500"/>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3" name="AutoShape 13"/>
          <p:cNvSpPr/>
          <p:nvPr/>
        </p:nvSpPr>
        <p:spPr>
          <a:xfrm rot="-2700000" flipH="1" flipV="1">
            <a:off x="9040620" y="1333321"/>
            <a:ext cx="1642268" cy="1642268"/>
          </a:xfrm>
          <a:prstGeom prst="teardrop">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TextBox 14"/>
          <p:cNvSpPr txBox="1"/>
          <p:nvPr/>
        </p:nvSpPr>
        <p:spPr>
          <a:xfrm>
            <a:off x="8349432" y="3404616"/>
            <a:ext cx="3024645" cy="321754"/>
          </a:xfrm>
          <a:prstGeom prst="rect">
            <a:avLst/>
          </a:prstGeom>
        </p:spPr>
        <p:txBody>
          <a:bodyPr vert="horz" wrap="square" lIns="114300" tIns="57150" rIns="114300" bIns="57150" rtlCol="0" anchor="t" anchorCtr="0">
            <a:spAutoFit/>
          </a:bodyPr>
          <a:lstStyle/>
          <a:p>
            <a:pPr algn="ctr">
              <a:lnSpc>
                <a:spcPct val="64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动物特点</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8379441" y="3923118"/>
            <a:ext cx="2964626" cy="1580007"/>
          </a:xfrm>
          <a:prstGeom prst="rect">
            <a:avLst/>
          </a:prstGeom>
        </p:spPr>
        <p:txBody>
          <a:bodyPr vert="horz" wrap="square" lIns="114300" tIns="57150" rIns="114300" bIns="57150" rtlCol="0" anchor="t" anchorCtr="0">
            <a:spAutoFit/>
          </a:bodyPr>
          <a:lstStyle/>
          <a:p>
            <a:pPr algn="ct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毛乌素沙漠的动物具有适应干旱环境的特性，如夜行性、储水能力等。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AutoShape 16"/>
          <p:cNvSpPr/>
          <p:nvPr/>
        </p:nvSpPr>
        <p:spPr>
          <a:xfrm>
            <a:off x="9583957" y="5524781"/>
            <a:ext cx="555593" cy="81705"/>
          </a:xfrm>
          <a:prstGeom prst="roundRect">
            <a:avLst>
              <a:gd name="adj" fmla="val 12500"/>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17" name="Picture 17"/>
          <p:cNvPicPr>
            <a:picLocks noChangeAspect="1"/>
          </p:cNvPicPr>
          <p:nvPr/>
        </p:nvPicPr>
        <p:blipFill>
          <a:blip r:embed="rId2">
            <a:alphaModFix amt="100000"/>
          </a:blip>
          <a:srcRect l="12500" r="12500"/>
          <a:stretch>
            <a:fillRect/>
          </a:stretch>
        </p:blipFill>
        <p:spPr>
          <a:xfrm>
            <a:off x="1583319" y="1416742"/>
            <a:ext cx="1475427" cy="1475427"/>
          </a:xfrm>
          <a:prstGeom prst="ellipse">
            <a:avLst/>
          </a:prstGeom>
        </p:spPr>
      </p:pic>
      <p:pic>
        <p:nvPicPr>
          <p:cNvPr id="18" name="Picture 18"/>
          <p:cNvPicPr>
            <a:picLocks noChangeAspect="1"/>
          </p:cNvPicPr>
          <p:nvPr/>
        </p:nvPicPr>
        <p:blipFill>
          <a:blip r:embed="rId3">
            <a:alphaModFix amt="100000"/>
          </a:blip>
          <a:srcRect l="20337" r="20337"/>
          <a:stretch>
            <a:fillRect/>
          </a:stretch>
        </p:blipFill>
        <p:spPr>
          <a:xfrm>
            <a:off x="5358286" y="1416742"/>
            <a:ext cx="1475427" cy="1475427"/>
          </a:xfrm>
          <a:prstGeom prst="ellipse">
            <a:avLst/>
          </a:prstGeom>
        </p:spPr>
      </p:pic>
      <p:pic>
        <p:nvPicPr>
          <p:cNvPr id="19" name="Picture 19"/>
          <p:cNvPicPr>
            <a:picLocks noChangeAspect="1"/>
          </p:cNvPicPr>
          <p:nvPr/>
        </p:nvPicPr>
        <p:blipFill>
          <a:blip r:embed="rId4">
            <a:alphaModFix amt="100000"/>
          </a:blip>
          <a:srcRect l="16583" r="16583"/>
          <a:stretch>
            <a:fillRect/>
          </a:stretch>
        </p:blipFill>
        <p:spPr>
          <a:xfrm>
            <a:off x="9121095" y="1416742"/>
            <a:ext cx="1475427" cy="1475427"/>
          </a:xfrm>
          <a:prstGeom prst="ellipse">
            <a:avLst/>
          </a:prstGeom>
        </p:spPr>
      </p:pic>
      <p:grpSp>
        <p:nvGrpSpPr>
          <p:cNvPr id="20" name="Group 20"/>
          <p:cNvGrpSpPr/>
          <p:nvPr/>
        </p:nvGrpSpPr>
        <p:grpSpPr>
          <a:xfrm>
            <a:off x="454963" y="93878"/>
            <a:ext cx="10641129" cy="914400"/>
            <a:chOff x="454963" y="93878"/>
            <a:chExt cx="10641129" cy="914400"/>
          </a:xfrm>
        </p:grpSpPr>
        <p:sp>
          <p:nvSpPr>
            <p:cNvPr id="21" name="AutoShape 21"/>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1" name="TextBox 41"/>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毛乌素沙漠的动物资源及分布</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982796" y="3116804"/>
            <a:ext cx="5783287" cy="1160526"/>
            <a:chOff x="5982796" y="3116804"/>
            <a:chExt cx="5783287" cy="1160526"/>
          </a:xfrm>
        </p:grpSpPr>
        <p:sp>
          <p:nvSpPr>
            <p:cNvPr id="3" name="TextBox 3"/>
            <p:cNvSpPr txBox="1"/>
            <p:nvPr/>
          </p:nvSpPr>
          <p:spPr>
            <a:xfrm>
              <a:off x="5982796" y="3116804"/>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分布特征</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982796" y="3575147"/>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这些水资源主要分布在沙漠的边缘和内部，如河流、湖泊等。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grpSp>
        <p:nvGrpSpPr>
          <p:cNvPr id="5" name="Group 5"/>
          <p:cNvGrpSpPr/>
          <p:nvPr/>
        </p:nvGrpSpPr>
        <p:grpSpPr>
          <a:xfrm>
            <a:off x="5982796" y="4769459"/>
            <a:ext cx="5783287" cy="1160526"/>
            <a:chOff x="5982796" y="4769459"/>
            <a:chExt cx="5783287" cy="1160526"/>
          </a:xfrm>
        </p:grpSpPr>
        <p:sp>
          <p:nvSpPr>
            <p:cNvPr id="6" name="TextBox 6"/>
            <p:cNvSpPr txBox="1"/>
            <p:nvPr/>
          </p:nvSpPr>
          <p:spPr>
            <a:xfrm>
              <a:off x="5982796" y="4769459"/>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利用方式</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5982796" y="5227802"/>
              <a:ext cx="5783287"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毛乌素沙漠的水资源主要用于农业灌溉、工业用水和生活用水等。同时，也用于生态修复和环境保护等方面。</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sp>
        <p:nvSpPr>
          <p:cNvPr id="8" name="TextBox 8"/>
          <p:cNvSpPr txBox="1"/>
          <p:nvPr/>
        </p:nvSpPr>
        <p:spPr>
          <a:xfrm>
            <a:off x="5982796" y="1468163"/>
            <a:ext cx="4521094"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水资源</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982796" y="1926506"/>
            <a:ext cx="5700871" cy="702183"/>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毛乌素沙漠的水资源主要包括地下水和地表水。</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10" name="Picture 10"/>
          <p:cNvPicPr>
            <a:picLocks noChangeAspect="1"/>
          </p:cNvPicPr>
          <p:nvPr/>
        </p:nvPicPr>
        <p:blipFill>
          <a:blip r:embed="rId2"/>
          <a:srcRect l="16667" r="16667"/>
          <a:stretch>
            <a:fillRect/>
          </a:stretch>
        </p:blipFill>
        <p:spPr>
          <a:xfrm>
            <a:off x="869006" y="1293634"/>
            <a:ext cx="4563024" cy="4563025"/>
          </a:xfrm>
          <a:prstGeom prst="diamond">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毛乌素沙漠的水资源及利用</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毛乌素沙漠的开发与治理</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04</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365" r="30365"/>
          <a:stretch>
            <a:fillRect/>
          </a:stretch>
        </p:blipFill>
        <p:spPr>
          <a:xfrm>
            <a:off x="875314" y="1869245"/>
            <a:ext cx="2050689" cy="3916435"/>
          </a:xfrm>
          <a:prstGeom prst="rect">
            <a:avLst/>
          </a:prstGeom>
        </p:spPr>
      </p:pic>
      <p:pic>
        <p:nvPicPr>
          <p:cNvPr id="3" name="Picture 3"/>
          <p:cNvPicPr>
            <a:picLocks noChangeAspect="1"/>
          </p:cNvPicPr>
          <p:nvPr/>
        </p:nvPicPr>
        <p:blipFill>
          <a:blip r:embed="rId3"/>
          <a:srcRect l="32546" r="32546"/>
          <a:stretch>
            <a:fillRect/>
          </a:stretch>
        </p:blipFill>
        <p:spPr>
          <a:xfrm>
            <a:off x="5906740" y="1869245"/>
            <a:ext cx="2050689" cy="3916435"/>
          </a:xfrm>
          <a:prstGeom prst="rect">
            <a:avLst/>
          </a:prstGeom>
        </p:spPr>
      </p:pic>
      <p:pic>
        <p:nvPicPr>
          <p:cNvPr id="4" name="Picture 4"/>
          <p:cNvPicPr>
            <a:picLocks noChangeAspect="1"/>
          </p:cNvPicPr>
          <p:nvPr/>
        </p:nvPicPr>
        <p:blipFill>
          <a:blip r:embed="rId4"/>
          <a:srcRect l="32551" r="32551"/>
          <a:stretch>
            <a:fillRect/>
          </a:stretch>
        </p:blipFill>
        <p:spPr>
          <a:xfrm>
            <a:off x="3391027" y="1869245"/>
            <a:ext cx="2050689" cy="3916435"/>
          </a:xfrm>
          <a:prstGeom prst="rect">
            <a:avLst/>
          </a:prstGeom>
        </p:spPr>
      </p:pic>
      <p:sp>
        <p:nvSpPr>
          <p:cNvPr id="5" name="Freeform 5"/>
          <p:cNvSpPr/>
          <p:nvPr/>
        </p:nvSpPr>
        <p:spPr>
          <a:xfrm>
            <a:off x="8503615" y="1869245"/>
            <a:ext cx="300899" cy="495300"/>
          </a:xfrm>
          <a:custGeom>
            <a:avLst/>
            <a:gdLst/>
            <a:ahLst/>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8503615" y="4081478"/>
            <a:ext cx="334477" cy="307945"/>
          </a:xfrm>
          <a:custGeom>
            <a:avLst/>
            <a:gdLst/>
            <a:ahLst/>
            <a:cxnLst/>
            <a:rect l="l" t="t" r="r" b="b"/>
            <a:pathLst>
              <a:path w="580" h="535">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8406414" y="2422663"/>
            <a:ext cx="2708275" cy="1383030"/>
          </a:xfrm>
          <a:prstGeom prst="rect">
            <a:avLst/>
          </a:prstGeom>
        </p:spPr>
        <p:txBody>
          <a:bodyPr wrap="square" lIns="91440" tIns="45720" rIns="91440" bIns="45720" rtlCol="0" anchor="t" anchorCtr="0">
            <a:noAutofit/>
          </a:bodyPr>
          <a:lstStyle/>
          <a:p>
            <a:pPr algn="just">
              <a:lnSpc>
                <a:spcPct val="150000"/>
              </a:lnSpc>
              <a:defRPr/>
            </a:pPr>
            <a:r>
              <a:rPr lang="en-US" sz="1350">
                <a:solidFill>
                  <a:schemeClr val="dk1"/>
                </a:solidFill>
                <a:latin typeface="微软雅黑" panose="020B0503020204020204" charset="-122"/>
                <a:ea typeface="微软雅黑" panose="020B0503020204020204" charset="-122"/>
                <a:cs typeface="微软雅黑" panose="020B0503020204020204" charset="-122"/>
              </a:rPr>
              <a:t>通过科学规划、合理布局，采取综合开发、立体开发的方式，推动毛乌素沙漠地区的经济社会发展。</a:t>
            </a:r>
            <a:endParaRPr lang="en-US" sz="1100"/>
          </a:p>
        </p:txBody>
      </p:sp>
      <p:sp>
        <p:nvSpPr>
          <p:cNvPr id="8" name="AutoShape 8"/>
          <p:cNvSpPr/>
          <p:nvPr/>
        </p:nvSpPr>
        <p:spPr>
          <a:xfrm>
            <a:off x="8901714" y="1901965"/>
            <a:ext cx="2084387" cy="460375"/>
          </a:xfrm>
          <a:prstGeom prst="rect">
            <a:avLst/>
          </a:prstGeom>
        </p:spPr>
        <p:txBody>
          <a:bodyPr wrap="square" lIns="91440" tIns="45720" rIns="91440" bIns="45720" rtlCol="0" anchor="t" anchorCtr="0">
            <a:noAutofit/>
          </a:bodyPr>
          <a:lstStyle/>
          <a:p>
            <a:pPr algn="ctr">
              <a:lnSpc>
                <a:spcPct val="120000"/>
              </a:lnSpc>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开发策略</a:t>
            </a:r>
            <a:endParaRPr lang="en-US" sz="1100"/>
          </a:p>
        </p:txBody>
      </p:sp>
      <p:sp>
        <p:nvSpPr>
          <p:cNvPr id="9" name="AutoShape 9"/>
          <p:cNvSpPr/>
          <p:nvPr/>
        </p:nvSpPr>
        <p:spPr>
          <a:xfrm>
            <a:off x="8406414" y="4525963"/>
            <a:ext cx="2708275" cy="1383030"/>
          </a:xfrm>
          <a:prstGeom prst="rect">
            <a:avLst/>
          </a:prstGeom>
        </p:spPr>
        <p:txBody>
          <a:bodyPr wrap="square" lIns="91440" tIns="45720" rIns="91440" bIns="45720" rtlCol="0" anchor="t" anchorCtr="0">
            <a:noAutofit/>
          </a:bodyPr>
          <a:lstStyle/>
          <a:p>
            <a:pPr algn="just">
              <a:lnSpc>
                <a:spcPct val="150000"/>
              </a:lnSpc>
              <a:defRPr/>
            </a:pPr>
            <a:r>
              <a:rPr lang="en-US" sz="1350">
                <a:solidFill>
                  <a:schemeClr val="dk1"/>
                </a:solidFill>
                <a:latin typeface="微软雅黑" panose="020B0503020204020204" charset="-122"/>
                <a:ea typeface="微软雅黑" panose="020B0503020204020204" charset="-122"/>
                <a:cs typeface="微软雅黑" panose="020B0503020204020204" charset="-122"/>
              </a:rPr>
              <a:t>在沙漠地区开展大规模的植树造林、治沙造田、发展畜牧业等，同时加强基础设施建设，改善当地生产生活条件。</a:t>
            </a:r>
            <a:endParaRPr lang="en-US" sz="1100"/>
          </a:p>
        </p:txBody>
      </p:sp>
      <p:sp>
        <p:nvSpPr>
          <p:cNvPr id="10" name="AutoShape 10"/>
          <p:cNvSpPr/>
          <p:nvPr/>
        </p:nvSpPr>
        <p:spPr>
          <a:xfrm>
            <a:off x="8901714" y="4005263"/>
            <a:ext cx="2084387" cy="460375"/>
          </a:xfrm>
          <a:prstGeom prst="rect">
            <a:avLst/>
          </a:prstGeom>
        </p:spPr>
        <p:txBody>
          <a:bodyPr wrap="square" lIns="91440" tIns="45720" rIns="91440" bIns="45720" rtlCol="0" anchor="ctr" anchorCtr="0">
            <a:noAutofit/>
          </a:bodyPr>
          <a:lstStyle/>
          <a:p>
            <a:pPr algn="ctr">
              <a:lnSpc>
                <a:spcPct val="120000"/>
              </a:lnSpc>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实施情况</a:t>
            </a:r>
            <a:endParaRPr lang="en-US" sz="1100"/>
          </a:p>
        </p:txBody>
      </p:sp>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毛乌素沙漠的开发策略及实施情况</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1477192" y="3522743"/>
            <a:ext cx="1702240" cy="1665358"/>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3" name="Freeform 3"/>
          <p:cNvSpPr/>
          <p:nvPr/>
        </p:nvSpPr>
        <p:spPr>
          <a:xfrm>
            <a:off x="2568117" y="1927706"/>
            <a:ext cx="2204933" cy="2157159"/>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Freeform 4"/>
          <p:cNvSpPr/>
          <p:nvPr/>
        </p:nvSpPr>
        <p:spPr>
          <a:xfrm>
            <a:off x="4067465" y="3482773"/>
            <a:ext cx="2116735" cy="2070873"/>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5" name="Freeform 5"/>
          <p:cNvSpPr/>
          <p:nvPr/>
        </p:nvSpPr>
        <p:spPr>
          <a:xfrm>
            <a:off x="5566823" y="2336206"/>
            <a:ext cx="1702240" cy="1665358"/>
          </a:xfrm>
          <a:custGeom>
            <a:avLst/>
            <a:gdLst/>
            <a:ahLst/>
            <a:cxnLst/>
            <a:rect l="l" t="t" r="r" b="b"/>
            <a:pathLst>
              <a:path w="1905000" h="1863725">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6" name="Group 6"/>
          <p:cNvGrpSpPr/>
          <p:nvPr/>
        </p:nvGrpSpPr>
        <p:grpSpPr>
          <a:xfrm>
            <a:off x="6184200" y="2878170"/>
            <a:ext cx="461677" cy="550831"/>
            <a:chOff x="6184200" y="2878170"/>
            <a:chExt cx="461677" cy="550831"/>
          </a:xfrm>
        </p:grpSpPr>
        <p:sp>
          <p:nvSpPr>
            <p:cNvPr id="7" name="Freeform 7"/>
            <p:cNvSpPr/>
            <p:nvPr/>
          </p:nvSpPr>
          <p:spPr>
            <a:xfrm>
              <a:off x="6350411" y="2984088"/>
              <a:ext cx="147161" cy="176213"/>
            </a:xfrm>
            <a:custGeom>
              <a:avLst/>
              <a:gdLst/>
              <a:ahLst/>
              <a:cxnLst/>
              <a:rect l="l" t="t" r="r" b="b"/>
              <a:pathLst>
                <a:path w="56" h="67">
                  <a:moveTo>
                    <a:pt x="28" y="0"/>
                  </a:moveTo>
                  <a:cubicBezTo>
                    <a:pt x="13" y="0"/>
                    <a:pt x="0" y="13"/>
                    <a:pt x="0" y="28"/>
                  </a:cubicBezTo>
                  <a:cubicBezTo>
                    <a:pt x="0" y="34"/>
                    <a:pt x="2" y="40"/>
                    <a:pt x="7" y="46"/>
                  </a:cubicBezTo>
                  <a:cubicBezTo>
                    <a:pt x="11" y="52"/>
                    <a:pt x="15" y="58"/>
                    <a:pt x="16" y="65"/>
                  </a:cubicBezTo>
                  <a:cubicBezTo>
                    <a:pt x="16" y="67"/>
                    <a:pt x="16" y="67"/>
                    <a:pt x="16" y="67"/>
                  </a:cubicBezTo>
                  <a:cubicBezTo>
                    <a:pt x="25" y="67"/>
                    <a:pt x="25" y="67"/>
                    <a:pt x="25" y="67"/>
                  </a:cubicBezTo>
                  <a:cubicBezTo>
                    <a:pt x="26" y="65"/>
                    <a:pt x="26" y="65"/>
                    <a:pt x="26" y="65"/>
                  </a:cubicBezTo>
                  <a:cubicBezTo>
                    <a:pt x="26" y="61"/>
                    <a:pt x="26" y="50"/>
                    <a:pt x="22" y="42"/>
                  </a:cubicBezTo>
                  <a:cubicBezTo>
                    <a:pt x="24" y="42"/>
                    <a:pt x="26" y="41"/>
                    <a:pt x="28" y="41"/>
                  </a:cubicBezTo>
                  <a:cubicBezTo>
                    <a:pt x="29" y="41"/>
                    <a:pt x="29" y="41"/>
                    <a:pt x="29" y="41"/>
                  </a:cubicBezTo>
                  <a:cubicBezTo>
                    <a:pt x="31" y="41"/>
                    <a:pt x="33" y="42"/>
                    <a:pt x="34" y="42"/>
                  </a:cubicBezTo>
                  <a:cubicBezTo>
                    <a:pt x="32" y="48"/>
                    <a:pt x="31" y="55"/>
                    <a:pt x="31" y="65"/>
                  </a:cubicBezTo>
                  <a:cubicBezTo>
                    <a:pt x="31" y="67"/>
                    <a:pt x="31" y="67"/>
                    <a:pt x="31" y="67"/>
                  </a:cubicBezTo>
                  <a:cubicBezTo>
                    <a:pt x="40" y="67"/>
                    <a:pt x="40" y="67"/>
                    <a:pt x="40" y="67"/>
                  </a:cubicBezTo>
                  <a:cubicBezTo>
                    <a:pt x="41" y="65"/>
                    <a:pt x="41" y="65"/>
                    <a:pt x="41" y="65"/>
                  </a:cubicBezTo>
                  <a:cubicBezTo>
                    <a:pt x="42" y="58"/>
                    <a:pt x="46" y="52"/>
                    <a:pt x="50" y="46"/>
                  </a:cubicBezTo>
                  <a:cubicBezTo>
                    <a:pt x="54" y="41"/>
                    <a:pt x="56" y="34"/>
                    <a:pt x="56" y="28"/>
                  </a:cubicBezTo>
                  <a:cubicBezTo>
                    <a:pt x="56" y="13"/>
                    <a:pt x="44" y="0"/>
                    <a:pt x="28" y="0"/>
                  </a:cubicBez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Freeform 8"/>
            <p:cNvSpPr/>
            <p:nvPr/>
          </p:nvSpPr>
          <p:spPr>
            <a:xfrm>
              <a:off x="6184200" y="2878170"/>
              <a:ext cx="461677" cy="550831"/>
            </a:xfrm>
            <a:custGeom>
              <a:avLst/>
              <a:gdLst/>
              <a:ahLst/>
              <a:cxnLst/>
              <a:rect l="l" t="t" r="r" b="b"/>
              <a:pathLst>
                <a:path w="175" h="209">
                  <a:moveTo>
                    <a:pt x="146" y="24"/>
                  </a:moveTo>
                  <a:cubicBezTo>
                    <a:pt x="126" y="8"/>
                    <a:pt x="100" y="0"/>
                    <a:pt x="66" y="8"/>
                  </a:cubicBezTo>
                  <a:cubicBezTo>
                    <a:pt x="42" y="15"/>
                    <a:pt x="21" y="33"/>
                    <a:pt x="16" y="67"/>
                  </a:cubicBezTo>
                  <a:cubicBezTo>
                    <a:pt x="14" y="78"/>
                    <a:pt x="16" y="84"/>
                    <a:pt x="16" y="85"/>
                  </a:cubicBezTo>
                  <a:cubicBezTo>
                    <a:pt x="18" y="87"/>
                    <a:pt x="20" y="91"/>
                    <a:pt x="20" y="94"/>
                  </a:cubicBezTo>
                  <a:cubicBezTo>
                    <a:pt x="20" y="95"/>
                    <a:pt x="19" y="96"/>
                    <a:pt x="19" y="97"/>
                  </a:cubicBezTo>
                  <a:cubicBezTo>
                    <a:pt x="2" y="121"/>
                    <a:pt x="2" y="121"/>
                    <a:pt x="2" y="121"/>
                  </a:cubicBezTo>
                  <a:cubicBezTo>
                    <a:pt x="1" y="123"/>
                    <a:pt x="0" y="125"/>
                    <a:pt x="1" y="127"/>
                  </a:cubicBezTo>
                  <a:cubicBezTo>
                    <a:pt x="4" y="132"/>
                    <a:pt x="12" y="131"/>
                    <a:pt x="14" y="132"/>
                  </a:cubicBezTo>
                  <a:cubicBezTo>
                    <a:pt x="16" y="133"/>
                    <a:pt x="17" y="136"/>
                    <a:pt x="16" y="139"/>
                  </a:cubicBezTo>
                  <a:cubicBezTo>
                    <a:pt x="15" y="141"/>
                    <a:pt x="13" y="145"/>
                    <a:pt x="15" y="146"/>
                  </a:cubicBezTo>
                  <a:cubicBezTo>
                    <a:pt x="17" y="147"/>
                    <a:pt x="19" y="148"/>
                    <a:pt x="19" y="148"/>
                  </a:cubicBezTo>
                  <a:cubicBezTo>
                    <a:pt x="19" y="148"/>
                    <a:pt x="16" y="149"/>
                    <a:pt x="16" y="151"/>
                  </a:cubicBezTo>
                  <a:cubicBezTo>
                    <a:pt x="15" y="153"/>
                    <a:pt x="16" y="156"/>
                    <a:pt x="19" y="157"/>
                  </a:cubicBezTo>
                  <a:cubicBezTo>
                    <a:pt x="19" y="157"/>
                    <a:pt x="22" y="164"/>
                    <a:pt x="21" y="171"/>
                  </a:cubicBezTo>
                  <a:cubicBezTo>
                    <a:pt x="20" y="177"/>
                    <a:pt x="18" y="183"/>
                    <a:pt x="23" y="187"/>
                  </a:cubicBezTo>
                  <a:cubicBezTo>
                    <a:pt x="28" y="191"/>
                    <a:pt x="48" y="188"/>
                    <a:pt x="60" y="184"/>
                  </a:cubicBezTo>
                  <a:cubicBezTo>
                    <a:pt x="60" y="184"/>
                    <a:pt x="64" y="191"/>
                    <a:pt x="68" y="209"/>
                  </a:cubicBezTo>
                  <a:cubicBezTo>
                    <a:pt x="152" y="183"/>
                    <a:pt x="152" y="183"/>
                    <a:pt x="152" y="183"/>
                  </a:cubicBezTo>
                  <a:cubicBezTo>
                    <a:pt x="147" y="170"/>
                    <a:pt x="145" y="163"/>
                    <a:pt x="145" y="159"/>
                  </a:cubicBezTo>
                  <a:cubicBezTo>
                    <a:pt x="143" y="148"/>
                    <a:pt x="160" y="128"/>
                    <a:pt x="166" y="106"/>
                  </a:cubicBezTo>
                  <a:cubicBezTo>
                    <a:pt x="173" y="81"/>
                    <a:pt x="175" y="48"/>
                    <a:pt x="146" y="24"/>
                  </a:cubicBezTo>
                  <a:close/>
                  <a:moveTo>
                    <a:pt x="118" y="90"/>
                  </a:moveTo>
                  <a:cubicBezTo>
                    <a:pt x="112" y="98"/>
                    <a:pt x="110" y="104"/>
                    <a:pt x="110" y="110"/>
                  </a:cubicBezTo>
                  <a:cubicBezTo>
                    <a:pt x="110" y="128"/>
                    <a:pt x="110" y="128"/>
                    <a:pt x="110" y="128"/>
                  </a:cubicBezTo>
                  <a:cubicBezTo>
                    <a:pt x="110" y="133"/>
                    <a:pt x="107" y="136"/>
                    <a:pt x="104" y="136"/>
                  </a:cubicBezTo>
                  <a:cubicBezTo>
                    <a:pt x="97" y="136"/>
                    <a:pt x="97" y="136"/>
                    <a:pt x="97" y="136"/>
                  </a:cubicBezTo>
                  <a:cubicBezTo>
                    <a:pt x="96" y="136"/>
                    <a:pt x="96" y="136"/>
                    <a:pt x="96" y="136"/>
                  </a:cubicBezTo>
                  <a:cubicBezTo>
                    <a:pt x="95" y="138"/>
                    <a:pt x="93" y="139"/>
                    <a:pt x="91" y="139"/>
                  </a:cubicBezTo>
                  <a:cubicBezTo>
                    <a:pt x="89" y="139"/>
                    <a:pt x="88" y="138"/>
                    <a:pt x="87" y="136"/>
                  </a:cubicBezTo>
                  <a:cubicBezTo>
                    <a:pt x="86" y="136"/>
                    <a:pt x="86" y="136"/>
                    <a:pt x="86" y="136"/>
                  </a:cubicBezTo>
                  <a:cubicBezTo>
                    <a:pt x="79" y="136"/>
                    <a:pt x="79" y="136"/>
                    <a:pt x="79" y="136"/>
                  </a:cubicBezTo>
                  <a:cubicBezTo>
                    <a:pt x="76" y="136"/>
                    <a:pt x="73" y="133"/>
                    <a:pt x="73" y="129"/>
                  </a:cubicBezTo>
                  <a:cubicBezTo>
                    <a:pt x="73" y="110"/>
                    <a:pt x="73" y="110"/>
                    <a:pt x="73" y="110"/>
                  </a:cubicBezTo>
                  <a:cubicBezTo>
                    <a:pt x="73" y="104"/>
                    <a:pt x="70" y="98"/>
                    <a:pt x="65" y="90"/>
                  </a:cubicBezTo>
                  <a:cubicBezTo>
                    <a:pt x="59" y="83"/>
                    <a:pt x="57" y="76"/>
                    <a:pt x="57" y="68"/>
                  </a:cubicBezTo>
                  <a:cubicBezTo>
                    <a:pt x="57" y="49"/>
                    <a:pt x="72" y="34"/>
                    <a:pt x="91" y="34"/>
                  </a:cubicBezTo>
                  <a:cubicBezTo>
                    <a:pt x="110" y="34"/>
                    <a:pt x="126" y="49"/>
                    <a:pt x="126" y="68"/>
                  </a:cubicBezTo>
                  <a:cubicBezTo>
                    <a:pt x="126" y="76"/>
                    <a:pt x="123" y="83"/>
                    <a:pt x="118" y="90"/>
                  </a:cubicBez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id="9" name="Group 9"/>
          <p:cNvGrpSpPr/>
          <p:nvPr/>
        </p:nvGrpSpPr>
        <p:grpSpPr>
          <a:xfrm>
            <a:off x="1996032" y="4065529"/>
            <a:ext cx="664560" cy="579786"/>
            <a:chOff x="1996032" y="4065529"/>
            <a:chExt cx="664560" cy="579786"/>
          </a:xfrm>
        </p:grpSpPr>
        <p:sp>
          <p:nvSpPr>
            <p:cNvPr id="10" name="Freeform 10"/>
            <p:cNvSpPr/>
            <p:nvPr/>
          </p:nvSpPr>
          <p:spPr>
            <a:xfrm>
              <a:off x="1996032" y="4204879"/>
              <a:ext cx="440436" cy="440436"/>
            </a:xfrm>
            <a:custGeom>
              <a:avLst/>
              <a:gdLst/>
              <a:ahLst/>
              <a:cxnLst/>
              <a:rect l="l" t="t" r="r" b="b"/>
              <a:pathLst>
                <a:path w="167" h="167">
                  <a:moveTo>
                    <a:pt x="161" y="71"/>
                  </a:moveTo>
                  <a:cubicBezTo>
                    <a:pt x="148" y="71"/>
                    <a:pt x="148" y="71"/>
                    <a:pt x="148" y="71"/>
                  </a:cubicBezTo>
                  <a:cubicBezTo>
                    <a:pt x="146" y="62"/>
                    <a:pt x="143" y="54"/>
                    <a:pt x="138" y="47"/>
                  </a:cubicBezTo>
                  <a:cubicBezTo>
                    <a:pt x="147" y="38"/>
                    <a:pt x="147" y="38"/>
                    <a:pt x="147" y="38"/>
                  </a:cubicBezTo>
                  <a:cubicBezTo>
                    <a:pt x="149" y="36"/>
                    <a:pt x="150" y="32"/>
                    <a:pt x="148" y="31"/>
                  </a:cubicBezTo>
                  <a:cubicBezTo>
                    <a:pt x="136" y="19"/>
                    <a:pt x="136" y="19"/>
                    <a:pt x="136" y="19"/>
                  </a:cubicBezTo>
                  <a:cubicBezTo>
                    <a:pt x="135" y="17"/>
                    <a:pt x="131" y="18"/>
                    <a:pt x="129" y="20"/>
                  </a:cubicBezTo>
                  <a:cubicBezTo>
                    <a:pt x="120" y="29"/>
                    <a:pt x="120" y="29"/>
                    <a:pt x="120" y="29"/>
                  </a:cubicBezTo>
                  <a:cubicBezTo>
                    <a:pt x="113" y="24"/>
                    <a:pt x="105" y="21"/>
                    <a:pt x="96" y="19"/>
                  </a:cubicBezTo>
                  <a:cubicBezTo>
                    <a:pt x="96" y="6"/>
                    <a:pt x="96" y="6"/>
                    <a:pt x="96" y="6"/>
                  </a:cubicBezTo>
                  <a:cubicBezTo>
                    <a:pt x="96" y="3"/>
                    <a:pt x="94" y="0"/>
                    <a:pt x="92" y="0"/>
                  </a:cubicBezTo>
                  <a:cubicBezTo>
                    <a:pt x="75" y="0"/>
                    <a:pt x="75" y="0"/>
                    <a:pt x="75" y="0"/>
                  </a:cubicBezTo>
                  <a:cubicBezTo>
                    <a:pt x="73" y="0"/>
                    <a:pt x="71" y="3"/>
                    <a:pt x="71" y="6"/>
                  </a:cubicBezTo>
                  <a:cubicBezTo>
                    <a:pt x="71" y="19"/>
                    <a:pt x="71" y="19"/>
                    <a:pt x="71" y="19"/>
                  </a:cubicBezTo>
                  <a:cubicBezTo>
                    <a:pt x="62" y="21"/>
                    <a:pt x="54" y="24"/>
                    <a:pt x="46" y="29"/>
                  </a:cubicBezTo>
                  <a:cubicBezTo>
                    <a:pt x="37" y="20"/>
                    <a:pt x="37" y="20"/>
                    <a:pt x="37" y="20"/>
                  </a:cubicBezTo>
                  <a:cubicBezTo>
                    <a:pt x="35" y="18"/>
                    <a:pt x="32" y="17"/>
                    <a:pt x="30" y="19"/>
                  </a:cubicBezTo>
                  <a:cubicBezTo>
                    <a:pt x="18" y="31"/>
                    <a:pt x="18" y="31"/>
                    <a:pt x="18" y="31"/>
                  </a:cubicBezTo>
                  <a:cubicBezTo>
                    <a:pt x="17" y="32"/>
                    <a:pt x="17" y="36"/>
                    <a:pt x="19" y="38"/>
                  </a:cubicBezTo>
                  <a:cubicBezTo>
                    <a:pt x="29" y="47"/>
                    <a:pt x="29" y="47"/>
                    <a:pt x="29" y="47"/>
                  </a:cubicBezTo>
                  <a:cubicBezTo>
                    <a:pt x="24" y="54"/>
                    <a:pt x="20" y="62"/>
                    <a:pt x="19" y="71"/>
                  </a:cubicBezTo>
                  <a:cubicBezTo>
                    <a:pt x="6" y="71"/>
                    <a:pt x="6" y="71"/>
                    <a:pt x="6" y="71"/>
                  </a:cubicBezTo>
                  <a:cubicBezTo>
                    <a:pt x="2" y="71"/>
                    <a:pt x="0" y="73"/>
                    <a:pt x="0" y="75"/>
                  </a:cubicBezTo>
                  <a:cubicBezTo>
                    <a:pt x="0" y="92"/>
                    <a:pt x="0" y="92"/>
                    <a:pt x="0" y="92"/>
                  </a:cubicBezTo>
                  <a:cubicBezTo>
                    <a:pt x="0" y="94"/>
                    <a:pt x="2" y="96"/>
                    <a:pt x="6" y="96"/>
                  </a:cubicBezTo>
                  <a:cubicBezTo>
                    <a:pt x="19" y="96"/>
                    <a:pt x="19" y="96"/>
                    <a:pt x="19" y="96"/>
                  </a:cubicBezTo>
                  <a:cubicBezTo>
                    <a:pt x="20" y="105"/>
                    <a:pt x="24" y="113"/>
                    <a:pt x="29" y="120"/>
                  </a:cubicBezTo>
                  <a:cubicBezTo>
                    <a:pt x="19" y="130"/>
                    <a:pt x="19" y="130"/>
                    <a:pt x="19" y="130"/>
                  </a:cubicBezTo>
                  <a:cubicBezTo>
                    <a:pt x="17" y="132"/>
                    <a:pt x="17" y="135"/>
                    <a:pt x="18" y="137"/>
                  </a:cubicBezTo>
                  <a:cubicBezTo>
                    <a:pt x="30" y="148"/>
                    <a:pt x="30" y="148"/>
                    <a:pt x="30" y="148"/>
                  </a:cubicBezTo>
                  <a:cubicBezTo>
                    <a:pt x="32" y="150"/>
                    <a:pt x="35" y="150"/>
                    <a:pt x="37" y="147"/>
                  </a:cubicBezTo>
                  <a:cubicBezTo>
                    <a:pt x="46" y="138"/>
                    <a:pt x="46" y="138"/>
                    <a:pt x="46" y="138"/>
                  </a:cubicBezTo>
                  <a:cubicBezTo>
                    <a:pt x="54" y="143"/>
                    <a:pt x="62" y="147"/>
                    <a:pt x="71" y="148"/>
                  </a:cubicBezTo>
                  <a:cubicBezTo>
                    <a:pt x="71" y="161"/>
                    <a:pt x="71" y="161"/>
                    <a:pt x="71" y="161"/>
                  </a:cubicBezTo>
                  <a:cubicBezTo>
                    <a:pt x="71" y="164"/>
                    <a:pt x="73" y="167"/>
                    <a:pt x="75" y="167"/>
                  </a:cubicBezTo>
                  <a:cubicBezTo>
                    <a:pt x="92" y="167"/>
                    <a:pt x="92" y="167"/>
                    <a:pt x="92" y="167"/>
                  </a:cubicBezTo>
                  <a:cubicBezTo>
                    <a:pt x="94" y="167"/>
                    <a:pt x="96" y="164"/>
                    <a:pt x="96" y="161"/>
                  </a:cubicBezTo>
                  <a:cubicBezTo>
                    <a:pt x="96" y="148"/>
                    <a:pt x="96" y="148"/>
                    <a:pt x="96" y="148"/>
                  </a:cubicBezTo>
                  <a:cubicBezTo>
                    <a:pt x="105" y="147"/>
                    <a:pt x="113" y="143"/>
                    <a:pt x="120" y="138"/>
                  </a:cubicBezTo>
                  <a:cubicBezTo>
                    <a:pt x="129" y="147"/>
                    <a:pt x="129" y="147"/>
                    <a:pt x="129" y="147"/>
                  </a:cubicBezTo>
                  <a:cubicBezTo>
                    <a:pt x="131" y="150"/>
                    <a:pt x="135" y="150"/>
                    <a:pt x="136" y="148"/>
                  </a:cubicBezTo>
                  <a:cubicBezTo>
                    <a:pt x="148" y="137"/>
                    <a:pt x="148" y="137"/>
                    <a:pt x="148" y="137"/>
                  </a:cubicBezTo>
                  <a:cubicBezTo>
                    <a:pt x="150" y="135"/>
                    <a:pt x="149" y="132"/>
                    <a:pt x="147" y="130"/>
                  </a:cubicBezTo>
                  <a:cubicBezTo>
                    <a:pt x="138" y="120"/>
                    <a:pt x="138" y="120"/>
                    <a:pt x="138" y="120"/>
                  </a:cubicBezTo>
                  <a:cubicBezTo>
                    <a:pt x="143" y="113"/>
                    <a:pt x="146" y="105"/>
                    <a:pt x="148" y="96"/>
                  </a:cubicBezTo>
                  <a:cubicBezTo>
                    <a:pt x="161" y="96"/>
                    <a:pt x="161" y="96"/>
                    <a:pt x="161" y="96"/>
                  </a:cubicBezTo>
                  <a:cubicBezTo>
                    <a:pt x="164" y="96"/>
                    <a:pt x="167" y="94"/>
                    <a:pt x="167" y="92"/>
                  </a:cubicBezTo>
                  <a:cubicBezTo>
                    <a:pt x="167" y="75"/>
                    <a:pt x="167" y="75"/>
                    <a:pt x="167" y="75"/>
                  </a:cubicBezTo>
                  <a:cubicBezTo>
                    <a:pt x="167" y="73"/>
                    <a:pt x="164" y="71"/>
                    <a:pt x="161" y="71"/>
                  </a:cubicBezTo>
                  <a:close/>
                  <a:moveTo>
                    <a:pt x="83" y="114"/>
                  </a:moveTo>
                  <a:cubicBezTo>
                    <a:pt x="66" y="114"/>
                    <a:pt x="52" y="101"/>
                    <a:pt x="52" y="84"/>
                  </a:cubicBezTo>
                  <a:cubicBezTo>
                    <a:pt x="52" y="67"/>
                    <a:pt x="66" y="53"/>
                    <a:pt x="83" y="53"/>
                  </a:cubicBezTo>
                  <a:cubicBezTo>
                    <a:pt x="100" y="53"/>
                    <a:pt x="114" y="67"/>
                    <a:pt x="114" y="84"/>
                  </a:cubicBezTo>
                  <a:cubicBezTo>
                    <a:pt x="114" y="101"/>
                    <a:pt x="100" y="114"/>
                    <a:pt x="83" y="114"/>
                  </a:cubicBez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11" name="Freeform 11"/>
            <p:cNvSpPr/>
            <p:nvPr/>
          </p:nvSpPr>
          <p:spPr>
            <a:xfrm>
              <a:off x="2341695" y="4065529"/>
              <a:ext cx="318897" cy="316706"/>
            </a:xfrm>
            <a:custGeom>
              <a:avLst/>
              <a:gdLst/>
              <a:ahLst/>
              <a:cxnLst/>
              <a:rect l="l" t="t" r="r" b="b"/>
              <a:pathLst>
                <a:path w="121" h="120">
                  <a:moveTo>
                    <a:pt x="117" y="51"/>
                  </a:moveTo>
                  <a:cubicBezTo>
                    <a:pt x="108" y="51"/>
                    <a:pt x="108" y="51"/>
                    <a:pt x="108" y="51"/>
                  </a:cubicBezTo>
                  <a:cubicBezTo>
                    <a:pt x="106" y="44"/>
                    <a:pt x="104" y="38"/>
                    <a:pt x="100" y="33"/>
                  </a:cubicBezTo>
                  <a:cubicBezTo>
                    <a:pt x="107" y="27"/>
                    <a:pt x="107" y="27"/>
                    <a:pt x="107" y="27"/>
                  </a:cubicBezTo>
                  <a:cubicBezTo>
                    <a:pt x="109" y="25"/>
                    <a:pt x="109" y="23"/>
                    <a:pt x="108" y="22"/>
                  </a:cubicBezTo>
                  <a:cubicBezTo>
                    <a:pt x="99" y="13"/>
                    <a:pt x="99" y="13"/>
                    <a:pt x="99" y="13"/>
                  </a:cubicBezTo>
                  <a:cubicBezTo>
                    <a:pt x="98" y="12"/>
                    <a:pt x="96" y="12"/>
                    <a:pt x="94" y="14"/>
                  </a:cubicBezTo>
                  <a:cubicBezTo>
                    <a:pt x="87" y="20"/>
                    <a:pt x="87" y="20"/>
                    <a:pt x="87" y="20"/>
                  </a:cubicBezTo>
                  <a:cubicBezTo>
                    <a:pt x="82" y="17"/>
                    <a:pt x="76" y="14"/>
                    <a:pt x="70" y="13"/>
                  </a:cubicBezTo>
                  <a:cubicBezTo>
                    <a:pt x="70" y="4"/>
                    <a:pt x="70" y="4"/>
                    <a:pt x="70" y="4"/>
                  </a:cubicBezTo>
                  <a:cubicBezTo>
                    <a:pt x="70" y="1"/>
                    <a:pt x="69" y="0"/>
                    <a:pt x="67" y="0"/>
                  </a:cubicBezTo>
                  <a:cubicBezTo>
                    <a:pt x="55" y="0"/>
                    <a:pt x="55" y="0"/>
                    <a:pt x="55" y="0"/>
                  </a:cubicBezTo>
                  <a:cubicBezTo>
                    <a:pt x="53" y="0"/>
                    <a:pt x="52" y="1"/>
                    <a:pt x="52" y="4"/>
                  </a:cubicBezTo>
                  <a:cubicBezTo>
                    <a:pt x="52" y="13"/>
                    <a:pt x="52" y="13"/>
                    <a:pt x="52" y="13"/>
                  </a:cubicBezTo>
                  <a:cubicBezTo>
                    <a:pt x="45" y="14"/>
                    <a:pt x="39" y="17"/>
                    <a:pt x="34" y="20"/>
                  </a:cubicBezTo>
                  <a:cubicBezTo>
                    <a:pt x="28" y="14"/>
                    <a:pt x="28" y="14"/>
                    <a:pt x="28" y="14"/>
                  </a:cubicBezTo>
                  <a:cubicBezTo>
                    <a:pt x="26" y="12"/>
                    <a:pt x="24" y="12"/>
                    <a:pt x="22" y="13"/>
                  </a:cubicBezTo>
                  <a:cubicBezTo>
                    <a:pt x="14" y="22"/>
                    <a:pt x="14" y="22"/>
                    <a:pt x="14" y="22"/>
                  </a:cubicBezTo>
                  <a:cubicBezTo>
                    <a:pt x="13" y="23"/>
                    <a:pt x="13" y="25"/>
                    <a:pt x="15" y="27"/>
                  </a:cubicBezTo>
                  <a:cubicBezTo>
                    <a:pt x="21" y="33"/>
                    <a:pt x="21" y="33"/>
                    <a:pt x="21" y="33"/>
                  </a:cubicBezTo>
                  <a:cubicBezTo>
                    <a:pt x="18" y="38"/>
                    <a:pt x="15" y="44"/>
                    <a:pt x="14" y="51"/>
                  </a:cubicBezTo>
                  <a:cubicBezTo>
                    <a:pt x="5" y="51"/>
                    <a:pt x="5" y="51"/>
                    <a:pt x="5" y="51"/>
                  </a:cubicBezTo>
                  <a:cubicBezTo>
                    <a:pt x="2" y="51"/>
                    <a:pt x="0" y="52"/>
                    <a:pt x="0" y="54"/>
                  </a:cubicBezTo>
                  <a:cubicBezTo>
                    <a:pt x="0" y="66"/>
                    <a:pt x="0" y="66"/>
                    <a:pt x="0" y="66"/>
                  </a:cubicBezTo>
                  <a:cubicBezTo>
                    <a:pt x="0" y="68"/>
                    <a:pt x="2" y="69"/>
                    <a:pt x="5" y="69"/>
                  </a:cubicBezTo>
                  <a:cubicBezTo>
                    <a:pt x="14" y="69"/>
                    <a:pt x="14" y="69"/>
                    <a:pt x="14" y="69"/>
                  </a:cubicBezTo>
                  <a:cubicBezTo>
                    <a:pt x="15" y="76"/>
                    <a:pt x="18" y="81"/>
                    <a:pt x="21" y="87"/>
                  </a:cubicBezTo>
                  <a:cubicBezTo>
                    <a:pt x="15" y="93"/>
                    <a:pt x="15" y="93"/>
                    <a:pt x="15" y="93"/>
                  </a:cubicBezTo>
                  <a:cubicBezTo>
                    <a:pt x="13" y="95"/>
                    <a:pt x="13" y="97"/>
                    <a:pt x="14" y="98"/>
                  </a:cubicBezTo>
                  <a:cubicBezTo>
                    <a:pt x="22" y="107"/>
                    <a:pt x="22" y="107"/>
                    <a:pt x="22" y="107"/>
                  </a:cubicBezTo>
                  <a:cubicBezTo>
                    <a:pt x="24" y="108"/>
                    <a:pt x="26" y="108"/>
                    <a:pt x="28" y="106"/>
                  </a:cubicBezTo>
                  <a:cubicBezTo>
                    <a:pt x="34" y="100"/>
                    <a:pt x="34" y="100"/>
                    <a:pt x="34" y="100"/>
                  </a:cubicBezTo>
                  <a:cubicBezTo>
                    <a:pt x="39" y="103"/>
                    <a:pt x="45" y="106"/>
                    <a:pt x="52" y="107"/>
                  </a:cubicBezTo>
                  <a:cubicBezTo>
                    <a:pt x="52" y="116"/>
                    <a:pt x="52" y="116"/>
                    <a:pt x="52" y="116"/>
                  </a:cubicBezTo>
                  <a:cubicBezTo>
                    <a:pt x="52" y="118"/>
                    <a:pt x="53" y="120"/>
                    <a:pt x="55" y="120"/>
                  </a:cubicBezTo>
                  <a:cubicBezTo>
                    <a:pt x="67" y="120"/>
                    <a:pt x="67" y="120"/>
                    <a:pt x="67" y="120"/>
                  </a:cubicBezTo>
                  <a:cubicBezTo>
                    <a:pt x="69" y="120"/>
                    <a:pt x="70" y="118"/>
                    <a:pt x="70" y="116"/>
                  </a:cubicBezTo>
                  <a:cubicBezTo>
                    <a:pt x="70" y="107"/>
                    <a:pt x="70" y="107"/>
                    <a:pt x="70" y="107"/>
                  </a:cubicBezTo>
                  <a:cubicBezTo>
                    <a:pt x="76" y="106"/>
                    <a:pt x="82" y="103"/>
                    <a:pt x="87" y="100"/>
                  </a:cubicBezTo>
                  <a:cubicBezTo>
                    <a:pt x="94" y="106"/>
                    <a:pt x="94" y="106"/>
                    <a:pt x="94" y="106"/>
                  </a:cubicBezTo>
                  <a:cubicBezTo>
                    <a:pt x="96" y="108"/>
                    <a:pt x="98" y="108"/>
                    <a:pt x="99" y="107"/>
                  </a:cubicBezTo>
                  <a:cubicBezTo>
                    <a:pt x="108" y="98"/>
                    <a:pt x="108" y="98"/>
                    <a:pt x="108" y="98"/>
                  </a:cubicBezTo>
                  <a:cubicBezTo>
                    <a:pt x="109" y="97"/>
                    <a:pt x="109" y="95"/>
                    <a:pt x="107" y="93"/>
                  </a:cubicBezTo>
                  <a:cubicBezTo>
                    <a:pt x="100" y="87"/>
                    <a:pt x="100" y="87"/>
                    <a:pt x="100" y="87"/>
                  </a:cubicBezTo>
                  <a:cubicBezTo>
                    <a:pt x="104" y="81"/>
                    <a:pt x="106" y="76"/>
                    <a:pt x="108" y="69"/>
                  </a:cubicBezTo>
                  <a:cubicBezTo>
                    <a:pt x="117" y="69"/>
                    <a:pt x="117" y="69"/>
                    <a:pt x="117" y="69"/>
                  </a:cubicBezTo>
                  <a:cubicBezTo>
                    <a:pt x="119" y="69"/>
                    <a:pt x="121" y="68"/>
                    <a:pt x="121" y="66"/>
                  </a:cubicBezTo>
                  <a:cubicBezTo>
                    <a:pt x="121" y="54"/>
                    <a:pt x="121" y="54"/>
                    <a:pt x="121" y="54"/>
                  </a:cubicBezTo>
                  <a:cubicBezTo>
                    <a:pt x="121" y="52"/>
                    <a:pt x="119" y="51"/>
                    <a:pt x="117" y="51"/>
                  </a:cubicBezTo>
                  <a:close/>
                  <a:moveTo>
                    <a:pt x="61" y="82"/>
                  </a:moveTo>
                  <a:cubicBezTo>
                    <a:pt x="48" y="82"/>
                    <a:pt x="38" y="72"/>
                    <a:pt x="38" y="60"/>
                  </a:cubicBezTo>
                  <a:cubicBezTo>
                    <a:pt x="38" y="48"/>
                    <a:pt x="48" y="38"/>
                    <a:pt x="61" y="38"/>
                  </a:cubicBezTo>
                  <a:cubicBezTo>
                    <a:pt x="73" y="38"/>
                    <a:pt x="83" y="48"/>
                    <a:pt x="83" y="60"/>
                  </a:cubicBezTo>
                  <a:cubicBezTo>
                    <a:pt x="83" y="72"/>
                    <a:pt x="73" y="82"/>
                    <a:pt x="61" y="82"/>
                  </a:cubicBez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grpSp>
      <p:grpSp>
        <p:nvGrpSpPr>
          <p:cNvPr id="12" name="Group 12"/>
          <p:cNvGrpSpPr/>
          <p:nvPr/>
        </p:nvGrpSpPr>
        <p:grpSpPr>
          <a:xfrm>
            <a:off x="4836987" y="4210981"/>
            <a:ext cx="577691" cy="614457"/>
            <a:chOff x="4836987" y="4210981"/>
            <a:chExt cx="577691" cy="614457"/>
          </a:xfrm>
        </p:grpSpPr>
        <p:sp>
          <p:nvSpPr>
            <p:cNvPr id="13" name="Freeform 13"/>
            <p:cNvSpPr/>
            <p:nvPr/>
          </p:nvSpPr>
          <p:spPr>
            <a:xfrm>
              <a:off x="5174934" y="4210981"/>
              <a:ext cx="239744" cy="269843"/>
            </a:xfrm>
            <a:custGeom>
              <a:avLst/>
              <a:gdLst/>
              <a:ahLst/>
              <a:cxnLst/>
              <a:rect l="l" t="t" r="r" b="b"/>
              <a:pathLst>
                <a:path w="91" h="102">
                  <a:moveTo>
                    <a:pt x="76" y="45"/>
                  </a:moveTo>
                  <a:cubicBezTo>
                    <a:pt x="65" y="52"/>
                    <a:pt x="54" y="52"/>
                    <a:pt x="50" y="52"/>
                  </a:cubicBezTo>
                  <a:cubicBezTo>
                    <a:pt x="11" y="102"/>
                    <a:pt x="11" y="102"/>
                    <a:pt x="11" y="102"/>
                  </a:cubicBezTo>
                  <a:cubicBezTo>
                    <a:pt x="0" y="93"/>
                    <a:pt x="0" y="93"/>
                    <a:pt x="0" y="93"/>
                  </a:cubicBezTo>
                  <a:cubicBezTo>
                    <a:pt x="43" y="47"/>
                    <a:pt x="43" y="47"/>
                    <a:pt x="43" y="47"/>
                  </a:cubicBezTo>
                  <a:cubicBezTo>
                    <a:pt x="42" y="43"/>
                    <a:pt x="40" y="32"/>
                    <a:pt x="45" y="19"/>
                  </a:cubicBezTo>
                  <a:cubicBezTo>
                    <a:pt x="52" y="4"/>
                    <a:pt x="70" y="0"/>
                    <a:pt x="70" y="0"/>
                  </a:cubicBezTo>
                  <a:cubicBezTo>
                    <a:pt x="67" y="22"/>
                    <a:pt x="67" y="22"/>
                    <a:pt x="67" y="22"/>
                  </a:cubicBezTo>
                  <a:cubicBezTo>
                    <a:pt x="68" y="21"/>
                    <a:pt x="69" y="21"/>
                    <a:pt x="70" y="22"/>
                  </a:cubicBezTo>
                  <a:cubicBezTo>
                    <a:pt x="70" y="22"/>
                    <a:pt x="70" y="23"/>
                    <a:pt x="70" y="24"/>
                  </a:cubicBezTo>
                  <a:cubicBezTo>
                    <a:pt x="91" y="17"/>
                    <a:pt x="91" y="17"/>
                    <a:pt x="91" y="17"/>
                  </a:cubicBezTo>
                  <a:cubicBezTo>
                    <a:pt x="91" y="17"/>
                    <a:pt x="90" y="36"/>
                    <a:pt x="76" y="45"/>
                  </a:cubicBez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14" name="Freeform 14"/>
            <p:cNvSpPr/>
            <p:nvPr/>
          </p:nvSpPr>
          <p:spPr>
            <a:xfrm>
              <a:off x="4836987" y="4396146"/>
              <a:ext cx="461677" cy="429292"/>
            </a:xfrm>
            <a:custGeom>
              <a:avLst/>
              <a:gdLst/>
              <a:ahLst/>
              <a:cxnLst/>
              <a:rect l="l" t="t" r="r" b="b"/>
              <a:pathLst>
                <a:path w="175" h="163">
                  <a:moveTo>
                    <a:pt x="77" y="0"/>
                  </a:moveTo>
                  <a:cubicBezTo>
                    <a:pt x="95" y="0"/>
                    <a:pt x="112" y="6"/>
                    <a:pt x="127" y="16"/>
                  </a:cubicBezTo>
                  <a:cubicBezTo>
                    <a:pt x="107" y="40"/>
                    <a:pt x="107" y="40"/>
                    <a:pt x="107" y="40"/>
                  </a:cubicBezTo>
                  <a:cubicBezTo>
                    <a:pt x="100" y="36"/>
                    <a:pt x="92" y="34"/>
                    <a:pt x="84" y="34"/>
                  </a:cubicBezTo>
                  <a:cubicBezTo>
                    <a:pt x="59" y="34"/>
                    <a:pt x="41" y="54"/>
                    <a:pt x="44" y="80"/>
                  </a:cubicBezTo>
                  <a:cubicBezTo>
                    <a:pt x="47" y="105"/>
                    <a:pt x="70" y="125"/>
                    <a:pt x="96" y="125"/>
                  </a:cubicBezTo>
                  <a:cubicBezTo>
                    <a:pt x="121" y="125"/>
                    <a:pt x="138" y="105"/>
                    <a:pt x="135" y="80"/>
                  </a:cubicBezTo>
                  <a:cubicBezTo>
                    <a:pt x="134" y="71"/>
                    <a:pt x="130" y="63"/>
                    <a:pt x="125" y="56"/>
                  </a:cubicBezTo>
                  <a:cubicBezTo>
                    <a:pt x="145" y="32"/>
                    <a:pt x="145" y="32"/>
                    <a:pt x="145" y="32"/>
                  </a:cubicBezTo>
                  <a:cubicBezTo>
                    <a:pt x="158" y="46"/>
                    <a:pt x="166" y="63"/>
                    <a:pt x="169" y="82"/>
                  </a:cubicBezTo>
                  <a:cubicBezTo>
                    <a:pt x="175" y="127"/>
                    <a:pt x="143" y="163"/>
                    <a:pt x="98" y="163"/>
                  </a:cubicBezTo>
                  <a:cubicBezTo>
                    <a:pt x="53" y="163"/>
                    <a:pt x="12" y="127"/>
                    <a:pt x="6" y="82"/>
                  </a:cubicBezTo>
                  <a:cubicBezTo>
                    <a:pt x="0" y="37"/>
                    <a:pt x="31" y="0"/>
                    <a:pt x="77" y="0"/>
                  </a:cubicBez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15" name="Freeform 15"/>
            <p:cNvSpPr/>
            <p:nvPr/>
          </p:nvSpPr>
          <p:spPr>
            <a:xfrm>
              <a:off x="4976433" y="4512066"/>
              <a:ext cx="195167" cy="181737"/>
            </a:xfrm>
            <a:custGeom>
              <a:avLst/>
              <a:gdLst/>
              <a:ahLst/>
              <a:cxnLst/>
              <a:rect l="l" t="t" r="r" b="b"/>
              <a:pathLst>
                <a:path w="74" h="69">
                  <a:moveTo>
                    <a:pt x="42" y="69"/>
                  </a:moveTo>
                  <a:cubicBezTo>
                    <a:pt x="23" y="69"/>
                    <a:pt x="5" y="54"/>
                    <a:pt x="3" y="35"/>
                  </a:cubicBezTo>
                  <a:cubicBezTo>
                    <a:pt x="0" y="16"/>
                    <a:pt x="14" y="0"/>
                    <a:pt x="33" y="0"/>
                  </a:cubicBezTo>
                  <a:cubicBezTo>
                    <a:pt x="38" y="0"/>
                    <a:pt x="44" y="2"/>
                    <a:pt x="49" y="4"/>
                  </a:cubicBezTo>
                  <a:cubicBezTo>
                    <a:pt x="48" y="6"/>
                    <a:pt x="48" y="9"/>
                    <a:pt x="49" y="11"/>
                  </a:cubicBezTo>
                  <a:cubicBezTo>
                    <a:pt x="36" y="30"/>
                    <a:pt x="36" y="30"/>
                    <a:pt x="36" y="30"/>
                  </a:cubicBezTo>
                  <a:cubicBezTo>
                    <a:pt x="42" y="35"/>
                    <a:pt x="42" y="35"/>
                    <a:pt x="42" y="35"/>
                  </a:cubicBezTo>
                  <a:cubicBezTo>
                    <a:pt x="59" y="20"/>
                    <a:pt x="59" y="20"/>
                    <a:pt x="59" y="20"/>
                  </a:cubicBezTo>
                  <a:cubicBezTo>
                    <a:pt x="59" y="20"/>
                    <a:pt x="60" y="20"/>
                    <a:pt x="60" y="20"/>
                  </a:cubicBezTo>
                  <a:cubicBezTo>
                    <a:pt x="62" y="20"/>
                    <a:pt x="64" y="19"/>
                    <a:pt x="66" y="18"/>
                  </a:cubicBezTo>
                  <a:cubicBezTo>
                    <a:pt x="69" y="23"/>
                    <a:pt x="71" y="29"/>
                    <a:pt x="72" y="35"/>
                  </a:cubicBezTo>
                  <a:cubicBezTo>
                    <a:pt x="74" y="54"/>
                    <a:pt x="61" y="69"/>
                    <a:pt x="42" y="69"/>
                  </a:cubicBez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sp>
          <p:nvSpPr>
            <p:cNvPr id="16" name="Freeform 16"/>
            <p:cNvSpPr/>
            <p:nvPr/>
          </p:nvSpPr>
          <p:spPr>
            <a:xfrm>
              <a:off x="5084541" y="4461869"/>
              <a:ext cx="113728" cy="129349"/>
            </a:xfrm>
            <a:custGeom>
              <a:avLst/>
              <a:gdLst/>
              <a:ahLst/>
              <a:cxnLst/>
              <a:rect l="l" t="t" r="r" b="b"/>
              <a:pathLst>
                <a:path w="43" h="49">
                  <a:moveTo>
                    <a:pt x="13" y="31"/>
                  </a:moveTo>
                  <a:cubicBezTo>
                    <a:pt x="11" y="28"/>
                    <a:pt x="12" y="25"/>
                    <a:pt x="14" y="22"/>
                  </a:cubicBezTo>
                  <a:cubicBezTo>
                    <a:pt x="32" y="0"/>
                    <a:pt x="32" y="0"/>
                    <a:pt x="32" y="0"/>
                  </a:cubicBezTo>
                  <a:cubicBezTo>
                    <a:pt x="43" y="9"/>
                    <a:pt x="43" y="9"/>
                    <a:pt x="43" y="9"/>
                  </a:cubicBezTo>
                  <a:cubicBezTo>
                    <a:pt x="24" y="32"/>
                    <a:pt x="24" y="32"/>
                    <a:pt x="24" y="32"/>
                  </a:cubicBezTo>
                  <a:cubicBezTo>
                    <a:pt x="22" y="34"/>
                    <a:pt x="19" y="35"/>
                    <a:pt x="17" y="34"/>
                  </a:cubicBezTo>
                  <a:cubicBezTo>
                    <a:pt x="1" y="49"/>
                    <a:pt x="1" y="49"/>
                    <a:pt x="1" y="49"/>
                  </a:cubicBezTo>
                  <a:cubicBezTo>
                    <a:pt x="0" y="48"/>
                    <a:pt x="0" y="48"/>
                    <a:pt x="0" y="48"/>
                  </a:cubicBezTo>
                  <a:lnTo>
                    <a:pt x="13" y="31"/>
                  </a:lnTo>
                  <a:close/>
                </a:path>
              </a:pathLst>
            </a:custGeom>
            <a:solidFill>
              <a:schemeClr val="accent4">
                <a:alpha val="100000"/>
              </a:schemeClr>
            </a:solidFill>
          </p:spPr>
          <p:style>
            <a:lnRef idx="0">
              <a:schemeClr val="accent4"/>
            </a:lnRef>
            <a:fillRef idx="1">
              <a:schemeClr val="accent4"/>
            </a:fillRef>
            <a:effectRef idx="0">
              <a:schemeClr val="accent4"/>
            </a:effectRef>
            <a:fontRef idx="minor">
              <a:schemeClr val="lt1"/>
            </a:fontRef>
          </p:style>
        </p:sp>
      </p:grpSp>
      <p:grpSp>
        <p:nvGrpSpPr>
          <p:cNvPr id="17" name="Group 17"/>
          <p:cNvGrpSpPr/>
          <p:nvPr/>
        </p:nvGrpSpPr>
        <p:grpSpPr>
          <a:xfrm>
            <a:off x="3390861" y="2655299"/>
            <a:ext cx="559445" cy="701973"/>
            <a:chOff x="3390861" y="2655299"/>
            <a:chExt cx="559445" cy="701973"/>
          </a:xfrm>
        </p:grpSpPr>
        <p:sp>
          <p:nvSpPr>
            <p:cNvPr id="18" name="Freeform 18"/>
            <p:cNvSpPr/>
            <p:nvPr/>
          </p:nvSpPr>
          <p:spPr>
            <a:xfrm>
              <a:off x="3782073" y="2655299"/>
              <a:ext cx="168233" cy="183703"/>
            </a:xfrm>
            <a:custGeom>
              <a:avLst/>
              <a:gdLst/>
              <a:ahLst/>
              <a:cxnLst/>
              <a:rect l="l" t="t" r="r" b="b"/>
              <a:pathLst>
                <a:path w="126" h="140">
                  <a:moveTo>
                    <a:pt x="0" y="57"/>
                  </a:moveTo>
                  <a:lnTo>
                    <a:pt x="48" y="0"/>
                  </a:lnTo>
                  <a:lnTo>
                    <a:pt x="126" y="85"/>
                  </a:lnTo>
                  <a:lnTo>
                    <a:pt x="78" y="140"/>
                  </a:lnTo>
                  <a:lnTo>
                    <a:pt x="0" y="57"/>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Freeform 19"/>
            <p:cNvSpPr/>
            <p:nvPr/>
          </p:nvSpPr>
          <p:spPr>
            <a:xfrm>
              <a:off x="3564454" y="2751018"/>
              <a:ext cx="296432" cy="326720"/>
            </a:xfrm>
            <a:custGeom>
              <a:avLst/>
              <a:gdLst/>
              <a:ahLst/>
              <a:cxnLst/>
              <a:rect l="l" t="t" r="r" b="b"/>
              <a:pathLst>
                <a:path w="94" h="105">
                  <a:moveTo>
                    <a:pt x="70" y="0"/>
                  </a:moveTo>
                  <a:cubicBezTo>
                    <a:pt x="63" y="9"/>
                    <a:pt x="63" y="9"/>
                    <a:pt x="63" y="9"/>
                  </a:cubicBezTo>
                  <a:cubicBezTo>
                    <a:pt x="21" y="30"/>
                    <a:pt x="21" y="30"/>
                    <a:pt x="21" y="30"/>
                  </a:cubicBezTo>
                  <a:cubicBezTo>
                    <a:pt x="20" y="30"/>
                    <a:pt x="14" y="33"/>
                    <a:pt x="12" y="37"/>
                  </a:cubicBezTo>
                  <a:cubicBezTo>
                    <a:pt x="10" y="40"/>
                    <a:pt x="2" y="67"/>
                    <a:pt x="1" y="70"/>
                  </a:cubicBezTo>
                  <a:cubicBezTo>
                    <a:pt x="0" y="71"/>
                    <a:pt x="0" y="75"/>
                    <a:pt x="0" y="77"/>
                  </a:cubicBezTo>
                  <a:cubicBezTo>
                    <a:pt x="0" y="78"/>
                    <a:pt x="2" y="93"/>
                    <a:pt x="3" y="102"/>
                  </a:cubicBezTo>
                  <a:cubicBezTo>
                    <a:pt x="3" y="103"/>
                    <a:pt x="3" y="103"/>
                    <a:pt x="3" y="103"/>
                  </a:cubicBezTo>
                  <a:cubicBezTo>
                    <a:pt x="3" y="103"/>
                    <a:pt x="3" y="103"/>
                    <a:pt x="3" y="103"/>
                  </a:cubicBezTo>
                  <a:cubicBezTo>
                    <a:pt x="3" y="103"/>
                    <a:pt x="3" y="104"/>
                    <a:pt x="4" y="105"/>
                  </a:cubicBezTo>
                  <a:cubicBezTo>
                    <a:pt x="4" y="81"/>
                    <a:pt x="4" y="81"/>
                    <a:pt x="4" y="81"/>
                  </a:cubicBezTo>
                  <a:cubicBezTo>
                    <a:pt x="20" y="81"/>
                    <a:pt x="20" y="81"/>
                    <a:pt x="20" y="81"/>
                  </a:cubicBezTo>
                  <a:cubicBezTo>
                    <a:pt x="20" y="75"/>
                    <a:pt x="20" y="75"/>
                    <a:pt x="20" y="75"/>
                  </a:cubicBezTo>
                  <a:cubicBezTo>
                    <a:pt x="30" y="58"/>
                    <a:pt x="30" y="58"/>
                    <a:pt x="30" y="58"/>
                  </a:cubicBezTo>
                  <a:cubicBezTo>
                    <a:pt x="32" y="59"/>
                    <a:pt x="37" y="61"/>
                    <a:pt x="40" y="62"/>
                  </a:cubicBezTo>
                  <a:cubicBezTo>
                    <a:pt x="39" y="64"/>
                    <a:pt x="37" y="68"/>
                    <a:pt x="37" y="69"/>
                  </a:cubicBezTo>
                  <a:cubicBezTo>
                    <a:pt x="36" y="71"/>
                    <a:pt x="30" y="78"/>
                    <a:pt x="27" y="83"/>
                  </a:cubicBezTo>
                  <a:cubicBezTo>
                    <a:pt x="25" y="85"/>
                    <a:pt x="24" y="90"/>
                    <a:pt x="28" y="93"/>
                  </a:cubicBezTo>
                  <a:cubicBezTo>
                    <a:pt x="29" y="94"/>
                    <a:pt x="31" y="95"/>
                    <a:pt x="33" y="95"/>
                  </a:cubicBezTo>
                  <a:cubicBezTo>
                    <a:pt x="37" y="95"/>
                    <a:pt x="41" y="92"/>
                    <a:pt x="41" y="92"/>
                  </a:cubicBezTo>
                  <a:cubicBezTo>
                    <a:pt x="41" y="92"/>
                    <a:pt x="41" y="92"/>
                    <a:pt x="41" y="92"/>
                  </a:cubicBezTo>
                  <a:cubicBezTo>
                    <a:pt x="41" y="92"/>
                    <a:pt x="41" y="92"/>
                    <a:pt x="41" y="92"/>
                  </a:cubicBezTo>
                  <a:cubicBezTo>
                    <a:pt x="41" y="91"/>
                    <a:pt x="56" y="74"/>
                    <a:pt x="63" y="71"/>
                  </a:cubicBezTo>
                  <a:cubicBezTo>
                    <a:pt x="69" y="68"/>
                    <a:pt x="87" y="54"/>
                    <a:pt x="87" y="36"/>
                  </a:cubicBezTo>
                  <a:cubicBezTo>
                    <a:pt x="94" y="26"/>
                    <a:pt x="94" y="26"/>
                    <a:pt x="94" y="26"/>
                  </a:cubicBezTo>
                  <a:lnTo>
                    <a:pt x="7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0" name="Freeform 20"/>
            <p:cNvSpPr/>
            <p:nvPr/>
          </p:nvSpPr>
          <p:spPr>
            <a:xfrm>
              <a:off x="3390861" y="3012170"/>
              <a:ext cx="467288" cy="345102"/>
            </a:xfrm>
            <a:custGeom>
              <a:avLst/>
              <a:gdLst/>
              <a:ahLst/>
              <a:cxnLst/>
              <a:rect l="l" t="t" r="r" b="b"/>
              <a:pathLst>
                <a:path w="148" h="111">
                  <a:moveTo>
                    <a:pt x="124" y="49"/>
                  </a:moveTo>
                  <a:cubicBezTo>
                    <a:pt x="124" y="104"/>
                    <a:pt x="124" y="104"/>
                    <a:pt x="124" y="104"/>
                  </a:cubicBezTo>
                  <a:cubicBezTo>
                    <a:pt x="117" y="104"/>
                    <a:pt x="117" y="104"/>
                    <a:pt x="117" y="104"/>
                  </a:cubicBezTo>
                  <a:cubicBezTo>
                    <a:pt x="117" y="29"/>
                    <a:pt x="117" y="29"/>
                    <a:pt x="117" y="29"/>
                  </a:cubicBezTo>
                  <a:cubicBezTo>
                    <a:pt x="93" y="29"/>
                    <a:pt x="93" y="29"/>
                    <a:pt x="93" y="29"/>
                  </a:cubicBezTo>
                  <a:cubicBezTo>
                    <a:pt x="93" y="104"/>
                    <a:pt x="93" y="104"/>
                    <a:pt x="93" y="104"/>
                  </a:cubicBezTo>
                  <a:cubicBezTo>
                    <a:pt x="86" y="104"/>
                    <a:pt x="86" y="104"/>
                    <a:pt x="86" y="104"/>
                  </a:cubicBezTo>
                  <a:cubicBezTo>
                    <a:pt x="86" y="14"/>
                    <a:pt x="86" y="14"/>
                    <a:pt x="86" y="14"/>
                  </a:cubicBezTo>
                  <a:cubicBezTo>
                    <a:pt x="83" y="13"/>
                    <a:pt x="81" y="12"/>
                    <a:pt x="80" y="10"/>
                  </a:cubicBezTo>
                  <a:cubicBezTo>
                    <a:pt x="77" y="7"/>
                    <a:pt x="77" y="3"/>
                    <a:pt x="78" y="0"/>
                  </a:cubicBezTo>
                  <a:cubicBezTo>
                    <a:pt x="62" y="0"/>
                    <a:pt x="62" y="0"/>
                    <a:pt x="62" y="0"/>
                  </a:cubicBezTo>
                  <a:cubicBezTo>
                    <a:pt x="62" y="104"/>
                    <a:pt x="62" y="104"/>
                    <a:pt x="62" y="104"/>
                  </a:cubicBezTo>
                  <a:cubicBezTo>
                    <a:pt x="55" y="104"/>
                    <a:pt x="55" y="104"/>
                    <a:pt x="55" y="104"/>
                  </a:cubicBezTo>
                  <a:cubicBezTo>
                    <a:pt x="55" y="36"/>
                    <a:pt x="55" y="36"/>
                    <a:pt x="55" y="36"/>
                  </a:cubicBezTo>
                  <a:cubicBezTo>
                    <a:pt x="31" y="36"/>
                    <a:pt x="31" y="36"/>
                    <a:pt x="31" y="36"/>
                  </a:cubicBezTo>
                  <a:cubicBezTo>
                    <a:pt x="31" y="104"/>
                    <a:pt x="31" y="104"/>
                    <a:pt x="31" y="104"/>
                  </a:cubicBezTo>
                  <a:cubicBezTo>
                    <a:pt x="24" y="104"/>
                    <a:pt x="24" y="104"/>
                    <a:pt x="24" y="104"/>
                  </a:cubicBezTo>
                  <a:cubicBezTo>
                    <a:pt x="24" y="66"/>
                    <a:pt x="24" y="66"/>
                    <a:pt x="24" y="66"/>
                  </a:cubicBezTo>
                  <a:cubicBezTo>
                    <a:pt x="0" y="66"/>
                    <a:pt x="0" y="66"/>
                    <a:pt x="0" y="66"/>
                  </a:cubicBezTo>
                  <a:cubicBezTo>
                    <a:pt x="0" y="104"/>
                    <a:pt x="0" y="104"/>
                    <a:pt x="0" y="104"/>
                  </a:cubicBezTo>
                  <a:cubicBezTo>
                    <a:pt x="0" y="111"/>
                    <a:pt x="0" y="111"/>
                    <a:pt x="0" y="111"/>
                  </a:cubicBezTo>
                  <a:cubicBezTo>
                    <a:pt x="148" y="111"/>
                    <a:pt x="148" y="111"/>
                    <a:pt x="148" y="111"/>
                  </a:cubicBezTo>
                  <a:cubicBezTo>
                    <a:pt x="148" y="104"/>
                    <a:pt x="148" y="104"/>
                    <a:pt x="148" y="104"/>
                  </a:cubicBezTo>
                  <a:cubicBezTo>
                    <a:pt x="148" y="49"/>
                    <a:pt x="148" y="49"/>
                    <a:pt x="148" y="49"/>
                  </a:cubicBezTo>
                  <a:lnTo>
                    <a:pt x="124" y="49"/>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id="21" name="Group 21"/>
          <p:cNvGrpSpPr/>
          <p:nvPr/>
        </p:nvGrpSpPr>
        <p:grpSpPr>
          <a:xfrm>
            <a:off x="454963" y="93878"/>
            <a:ext cx="10641129" cy="914400"/>
            <a:chOff x="454963" y="93878"/>
            <a:chExt cx="10641129" cy="914400"/>
          </a:xfrm>
        </p:grpSpPr>
        <p:sp>
          <p:nvSpPr>
            <p:cNvPr id="22" name="AutoShape 2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TextBox 4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毛乌素沙漠的治理技术及效果评估</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grpSp>
        <p:nvGrpSpPr>
          <p:cNvPr id="43" name="Group 43"/>
          <p:cNvGrpSpPr/>
          <p:nvPr/>
        </p:nvGrpSpPr>
        <p:grpSpPr>
          <a:xfrm>
            <a:off x="7809821" y="1388973"/>
            <a:ext cx="2987778" cy="490334"/>
            <a:chOff x="7809821" y="1388973"/>
            <a:chExt cx="2987778" cy="490334"/>
          </a:xfrm>
        </p:grpSpPr>
        <p:sp>
          <p:nvSpPr>
            <p:cNvPr id="44" name="TextBox 44"/>
            <p:cNvSpPr txBox="1"/>
            <p:nvPr/>
          </p:nvSpPr>
          <p:spPr>
            <a:xfrm>
              <a:off x="7809821" y="1388973"/>
              <a:ext cx="2987778" cy="490334"/>
            </a:xfrm>
            <a:prstGeom prst="rect">
              <a:avLst/>
            </a:prstGeom>
          </p:spPr>
          <p:txBody>
            <a:bodyPr wrap="square" lIns="66008" tIns="33052" rIns="66008" bIns="33052" rtlCol="0" anchor="t" anchorCtr="0">
              <a:normAutofit/>
            </a:bodyPr>
            <a:lstStyle/>
            <a:p>
              <a:pPr algn="l">
                <a:lnSpc>
                  <a:spcPct val="120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治理技术</a:t>
              </a:r>
              <a:endPar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45" name="Group 45"/>
          <p:cNvGrpSpPr/>
          <p:nvPr/>
        </p:nvGrpSpPr>
        <p:grpSpPr>
          <a:xfrm>
            <a:off x="7809821" y="1823726"/>
            <a:ext cx="3286271" cy="1875094"/>
            <a:chOff x="7809821" y="1823726"/>
            <a:chExt cx="3286271" cy="1875094"/>
          </a:xfrm>
        </p:grpSpPr>
        <p:sp>
          <p:nvSpPr>
            <p:cNvPr id="46" name="TextBox 46"/>
            <p:cNvSpPr txBox="1"/>
            <p:nvPr/>
          </p:nvSpPr>
          <p:spPr>
            <a:xfrm>
              <a:off x="7809821" y="1823726"/>
              <a:ext cx="3286271" cy="1875094"/>
            </a:xfrm>
            <a:prstGeom prst="rect">
              <a:avLst/>
            </a:prstGeom>
          </p:spPr>
          <p:txBody>
            <a:bodyPr wrap="square" lIns="66008" tIns="33052" rIns="66008" bIns="33052" rtlCol="0" anchor="ctr" anchorCtr="1">
              <a:normAutofit/>
            </a:bodyPr>
            <a:lstStyle/>
            <a:p>
              <a:pPr algn="l">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采用生物措施、工程措施等多种手段，对沙漠进行综合治理。其中，生物措施包括植树造林、种草等；工程措施包括修建防风固沙墙、铺设草方格等。</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47" name="Group 47"/>
          <p:cNvGrpSpPr/>
          <p:nvPr/>
        </p:nvGrpSpPr>
        <p:grpSpPr>
          <a:xfrm>
            <a:off x="7809821" y="3814445"/>
            <a:ext cx="2987778" cy="490334"/>
            <a:chOff x="7809821" y="3814445"/>
            <a:chExt cx="2987778" cy="490334"/>
          </a:xfrm>
        </p:grpSpPr>
        <p:sp>
          <p:nvSpPr>
            <p:cNvPr id="48" name="TextBox 48"/>
            <p:cNvSpPr txBox="1"/>
            <p:nvPr/>
          </p:nvSpPr>
          <p:spPr>
            <a:xfrm>
              <a:off x="7809821" y="3814445"/>
              <a:ext cx="2987778" cy="490334"/>
            </a:xfrm>
            <a:prstGeom prst="rect">
              <a:avLst/>
            </a:prstGeom>
          </p:spPr>
          <p:txBody>
            <a:bodyPr wrap="square" lIns="66008" tIns="33052" rIns="66008" bIns="33052" rtlCol="0" anchor="t" anchorCtr="0">
              <a:normAutofit/>
            </a:bodyPr>
            <a:lstStyle/>
            <a:p>
              <a:pPr algn="l">
                <a:lnSpc>
                  <a:spcPct val="120000"/>
                </a:lnSpc>
              </a:pPr>
              <a:r>
                <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rPr>
                <a:t>效果评估</a:t>
              </a:r>
              <a:endParaRPr lang="en-US" sz="20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grpSp>
        <p:nvGrpSpPr>
          <p:cNvPr id="49" name="Group 49"/>
          <p:cNvGrpSpPr/>
          <p:nvPr/>
        </p:nvGrpSpPr>
        <p:grpSpPr>
          <a:xfrm>
            <a:off x="7809821" y="4249198"/>
            <a:ext cx="3286271" cy="1875094"/>
            <a:chOff x="7809821" y="4249198"/>
            <a:chExt cx="3286271" cy="1875094"/>
          </a:xfrm>
        </p:grpSpPr>
        <p:sp>
          <p:nvSpPr>
            <p:cNvPr id="50" name="TextBox 50"/>
            <p:cNvSpPr txBox="1"/>
            <p:nvPr/>
          </p:nvSpPr>
          <p:spPr>
            <a:xfrm>
              <a:off x="7809821" y="4249198"/>
              <a:ext cx="3286271" cy="1875094"/>
            </a:xfrm>
            <a:prstGeom prst="rect">
              <a:avLst/>
            </a:prstGeom>
          </p:spPr>
          <p:txBody>
            <a:bodyPr wrap="square" lIns="66008" tIns="33052" rIns="66008" bIns="33052" rtlCol="0" anchor="ctr" anchorCtr="1">
              <a:normAutofit/>
            </a:bodyPr>
            <a:lstStyle/>
            <a:p>
              <a:pPr algn="l">
                <a:lnSpc>
                  <a:spcPct val="150000"/>
                </a:lnSpc>
              </a:pPr>
              <a:r>
                <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rPr>
                <a:t>经过多年的治理，毛乌素沙漠地区的环境得到了明显改善，沙漠化趋势得到了有效遏制，同时当地经济社会发展也取得了显著成效。</a:t>
              </a:r>
              <a:endParaRPr lang="en-US" sz="1500">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940" r="7940"/>
          <a:stretch>
            <a:fillRect/>
          </a:stretch>
        </p:blipFill>
        <p:spPr>
          <a:xfrm>
            <a:off x="3909691" y="1250241"/>
            <a:ext cx="7848600" cy="5248275"/>
          </a:xfrm>
          <a:prstGeom prst="rect">
            <a:avLst/>
          </a:prstGeom>
        </p:spPr>
      </p:pic>
      <p:sp>
        <p:nvSpPr>
          <p:cNvPr id="3" name="AutoShape 3"/>
          <p:cNvSpPr/>
          <p:nvPr/>
        </p:nvSpPr>
        <p:spPr>
          <a:xfrm>
            <a:off x="466496" y="3766754"/>
            <a:ext cx="3974251" cy="2472718"/>
          </a:xfrm>
          <a:prstGeom prst="rect">
            <a:avLst/>
          </a:prstGeom>
          <a:solidFill>
            <a:schemeClr val="accent1">
              <a:lumMod val="75000"/>
              <a:alpha val="76862"/>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563624" y="1824409"/>
            <a:ext cx="2936423"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毛乌素沙漠地区拥有丰富的自然资源和文化遗产，可以开展生态旅游、探险旅游等多种旅游活动，吸引游客前来观光旅游，促进当地经济发展。</a:t>
            </a:r>
            <a:endParaRPr lang="en-US" sz="1100"/>
          </a:p>
        </p:txBody>
      </p:sp>
      <p:sp>
        <p:nvSpPr>
          <p:cNvPr id="5" name="AutoShape 5"/>
          <p:cNvSpPr/>
          <p:nvPr/>
        </p:nvSpPr>
        <p:spPr>
          <a:xfrm>
            <a:off x="601724" y="4315960"/>
            <a:ext cx="3052052" cy="1604591"/>
          </a:xfrm>
          <a:prstGeom prst="rect">
            <a:avLst/>
          </a:prstGeom>
        </p:spPr>
        <p:txBody>
          <a:bodyPr wrap="square" lIns="91440" tIns="45720" rIns="91440" bIns="45720" rtlCol="0" anchor="t" anchorCtr="0">
            <a:noAutofit/>
          </a:bodyPr>
          <a:lstStyle/>
          <a:p>
            <a:pPr algn="l">
              <a:lnSpc>
                <a:spcPct val="150000"/>
              </a:lnSpc>
              <a:spcBef>
                <a:spcPts val="270"/>
              </a:spcBef>
              <a:defRPr/>
            </a:pPr>
            <a:r>
              <a:rPr lang="en-US" sz="1350">
                <a:solidFill>
                  <a:srgbClr val="FFFFFF"/>
                </a:solidFill>
                <a:latin typeface="微软雅黑" panose="020B0503020204020204" charset="-122"/>
                <a:ea typeface="微软雅黑" panose="020B0503020204020204" charset="-122"/>
                <a:cs typeface="微软雅黑" panose="020B0503020204020204" charset="-122"/>
              </a:rPr>
              <a:t>通过发展旅游业，可以带动当地相关产业的发展，提高当地居民的收入水平，同时也可以促进当地的文化交流和传承。</a:t>
            </a:r>
            <a:endParaRPr lang="en-US" sz="1100"/>
          </a:p>
        </p:txBody>
      </p:sp>
      <p:grpSp>
        <p:nvGrpSpPr>
          <p:cNvPr id="6" name="Group 6"/>
          <p:cNvGrpSpPr/>
          <p:nvPr/>
        </p:nvGrpSpPr>
        <p:grpSpPr>
          <a:xfrm>
            <a:off x="454963" y="93878"/>
            <a:ext cx="10641129" cy="914400"/>
            <a:chOff x="454963" y="93878"/>
            <a:chExt cx="10641129" cy="914400"/>
          </a:xfrm>
        </p:grpSpPr>
        <p:sp>
          <p:nvSpPr>
            <p:cNvPr id="7" name="AutoShape 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TextBox 2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毛乌素沙漠的生态旅游及社会经济效益</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
        <p:nvSpPr>
          <p:cNvPr id="28" name="AutoShape 28"/>
          <p:cNvSpPr/>
          <p:nvPr/>
        </p:nvSpPr>
        <p:spPr>
          <a:xfrm>
            <a:off x="601724" y="3976765"/>
            <a:ext cx="2936423" cy="339195"/>
          </a:xfrm>
          <a:prstGeom prst="rect">
            <a:avLst/>
          </a:prstGeom>
        </p:spPr>
        <p:txBody>
          <a:bodyPr wrap="square" lIns="91440" tIns="45720" rIns="91440" bIns="45720" rtlCol="0" anchor="t" anchorCtr="0">
            <a:noAutofit/>
          </a:bodyPr>
          <a:lstStyle/>
          <a:p>
            <a:pPr algn="just">
              <a:defRPr/>
            </a:pPr>
            <a:r>
              <a:rPr lang="en-US" sz="1575" b="1">
                <a:solidFill>
                  <a:srgbClr val="FFFFFF"/>
                </a:solidFill>
                <a:latin typeface="微软雅黑" panose="020B0503020204020204" charset="-122"/>
                <a:ea typeface="微软雅黑" panose="020B0503020204020204" charset="-122"/>
                <a:cs typeface="微软雅黑" panose="020B0503020204020204" charset="-122"/>
              </a:rPr>
              <a:t>社会经济效益</a:t>
            </a:r>
            <a:endParaRPr lang="en-US" sz="1100"/>
          </a:p>
        </p:txBody>
      </p:sp>
      <p:sp>
        <p:nvSpPr>
          <p:cNvPr id="29" name="AutoShape 29"/>
          <p:cNvSpPr/>
          <p:nvPr/>
        </p:nvSpPr>
        <p:spPr>
          <a:xfrm>
            <a:off x="563624" y="1405309"/>
            <a:ext cx="2936423" cy="339195"/>
          </a:xfrm>
          <a:prstGeom prst="rect">
            <a:avLst/>
          </a:prstGeom>
        </p:spPr>
        <p:txBody>
          <a:bodyPr wrap="square" lIns="91440" tIns="45720" rIns="91440" bIns="45720" rtlCol="0" anchor="t" anchorCtr="0">
            <a:noAutofit/>
          </a:bodyPr>
          <a:lstStyle/>
          <a:p>
            <a:pPr algn="just">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生态旅游</a:t>
            </a:r>
            <a:endParaRPr lang="en-US"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毛乌素沙漠的未来展望</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05</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140760" y="0"/>
            <a:ext cx="2809137" cy="3421221"/>
          </a:xfrm>
          <a:prstGeom prst="rect">
            <a:avLst/>
          </a:prstGeom>
          <a:gradFill>
            <a:gsLst>
              <a:gs pos="0">
                <a:schemeClr val="accent2">
                  <a:alpha val="75000"/>
                </a:schemeClr>
              </a:gs>
              <a:gs pos="100000">
                <a:schemeClr val="lt1">
                  <a:alpha val="75000"/>
                </a:schemeClr>
              </a:gs>
            </a:gsLst>
            <a:lin ang="16200000"/>
          </a:gradFill>
        </p:spPr>
      </p:sp>
      <p:sp>
        <p:nvSpPr>
          <p:cNvPr id="3" name="AutoShape 3"/>
          <p:cNvSpPr/>
          <p:nvPr/>
        </p:nvSpPr>
        <p:spPr>
          <a:xfrm>
            <a:off x="1140760" y="1983274"/>
            <a:ext cx="2809137" cy="2809137"/>
          </a:xfrm>
          <a:prstGeom prst="ellipse">
            <a:avLst/>
          </a:prstGeom>
          <a:gradFill>
            <a:gsLst>
              <a:gs pos="0">
                <a:schemeClr val="accent2">
                  <a:alpha val="100000"/>
                </a:schemeClr>
              </a:gs>
              <a:gs pos="100000">
                <a:schemeClr val="accent2">
                  <a:alpha val="100000"/>
                  <a:lumMod val="60000"/>
                  <a:lumOff val="40000"/>
                </a:schemeClr>
              </a:gs>
            </a:gsLst>
            <a:lin ang="0"/>
          </a:gradFill>
        </p:spPr>
      </p:sp>
      <p:sp>
        <p:nvSpPr>
          <p:cNvPr id="4" name="TextBox 4"/>
          <p:cNvSpPr txBox="1"/>
          <p:nvPr/>
        </p:nvSpPr>
        <p:spPr>
          <a:xfrm>
            <a:off x="1884456" y="2656540"/>
            <a:ext cx="2004496" cy="614934"/>
          </a:xfrm>
          <a:prstGeom prst="rect">
            <a:avLst/>
          </a:prstGeom>
        </p:spPr>
        <p:txBody>
          <a:bodyPr vert="horz" wrap="square" lIns="123825" tIns="123825" rIns="57150" bIns="123825" rtlCol="0" anchor="t" anchorCtr="0">
            <a:spAutoFit/>
          </a:bodyPr>
          <a:lstStyle/>
          <a:p>
            <a:pPr>
              <a:lnSpc>
                <a:spcPct val="174000"/>
              </a:lnSpc>
              <a:spcBef>
                <a:spcPct val="0"/>
              </a:spcBef>
            </a:pPr>
            <a:r>
              <a:rPr lang="en-US" sz="1350">
                <a:solidFill>
                  <a:srgbClr val="FFFFFF">
                    <a:alpha val="40000"/>
                  </a:srgbClr>
                </a:solidFill>
                <a:latin typeface="微软雅黑" panose="020B0503020204020204" charset="-122"/>
                <a:ea typeface="微软雅黑" panose="020B0503020204020204" charset="-122"/>
                <a:cs typeface="微软雅黑" panose="020B0503020204020204" charset="-122"/>
              </a:rPr>
              <a:t>CATALOGUE</a:t>
            </a:r>
            <a:endParaRPr lang="en-US" sz="1350">
              <a:solidFill>
                <a:srgbClr val="FFFFFF">
                  <a:alpha val="40000"/>
                </a:srgb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1649672" y="2818600"/>
            <a:ext cx="1766929" cy="1834896"/>
          </a:xfrm>
          <a:prstGeom prst="rect">
            <a:avLst/>
          </a:prstGeom>
        </p:spPr>
        <p:txBody>
          <a:bodyPr vert="horz" wrap="square" lIns="123825" tIns="123825" rIns="57150" bIns="123825" rtlCol="0" anchor="t" anchorCtr="0">
            <a:spAutoFit/>
          </a:bodyPr>
          <a:lstStyle/>
          <a:p>
            <a:pPr>
              <a:lnSpc>
                <a:spcPct val="174000"/>
              </a:lnSpc>
            </a:pPr>
            <a:r>
              <a:rPr lang="en-US" sz="5775" b="1">
                <a:solidFill>
                  <a:srgbClr val="FFFFFF"/>
                </a:solidFill>
                <a:latin typeface="微软雅黑" panose="020B0503020204020204" charset="-122"/>
                <a:ea typeface="微软雅黑" panose="020B0503020204020204" charset="-122"/>
                <a:cs typeface="微软雅黑" panose="020B0503020204020204" charset="-122"/>
              </a:rPr>
              <a:t>目录</a:t>
            </a:r>
            <a:endParaRPr lang="en-US" sz="577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5344782" y="1304925"/>
            <a:ext cx="5981700" cy="4248150"/>
          </a:xfrm>
          <a:prstGeom prst="rect">
            <a:avLst/>
          </a:prstGeom>
        </p:spPr>
        <p:txBody>
          <a:bodyPr vert="horz" wrap="square" lIns="123825" tIns="123825" rIns="57150" bIns="123825" rtlCol="0" anchor="t" anchorCtr="0">
            <a:spAutoFit/>
          </a:bodyPr>
          <a:lstStyle/>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毛乌素沙漠的地理环境</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毛乌素沙漠的历史背景</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毛乌素沙漠的生态环境</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毛乌素沙漠的开发与治理</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毛乌素沙漠的未来展望</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a:p>
            <a:pPr marL="203200" lvl="0" indent="-203200">
              <a:lnSpc>
                <a:spcPct val="150000"/>
              </a:lnSpc>
              <a:buFont typeface="Arial" panose="020B0604020202020204"/>
              <a:buChar char="•"/>
            </a:pPr>
            <a:r>
              <a:rPr lang="en-US" sz="2400" b="1">
                <a:solidFill>
                  <a:schemeClr val="accent1"/>
                </a:solidFill>
                <a:latin typeface="微软雅黑" panose="020B0503020204020204" charset="-122"/>
                <a:ea typeface="微软雅黑" panose="020B0503020204020204" charset="-122"/>
                <a:cs typeface="微软雅黑" panose="020B0503020204020204" charset="-122"/>
              </a:rPr>
              <a:t>结论与参考文献</a:t>
            </a:r>
            <a:endParaRPr lang="en-US" sz="2400"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7" name="Connector 7"/>
          <p:cNvCxnSpPr/>
          <p:nvPr/>
        </p:nvCxnSpPr>
        <p:spPr>
          <a:xfrm>
            <a:off x="3198500" y="2897445"/>
            <a:ext cx="0" cy="130951"/>
          </a:xfrm>
          <a:prstGeom prst="line">
            <a:avLst/>
          </a:prstGeom>
          <a:ln w="9525">
            <a:solidFill>
              <a:srgbClr val="FFFFFF">
                <a:alpha val="100000"/>
              </a:srgbClr>
            </a:solidFill>
            <a:prstDash val="solid"/>
          </a:ln>
        </p:spPr>
      </p:cxnSp>
      <p:cxnSp>
        <p:nvCxnSpPr>
          <p:cNvPr id="8" name="Connector 8"/>
          <p:cNvCxnSpPr/>
          <p:nvPr/>
        </p:nvCxnSpPr>
        <p:spPr>
          <a:xfrm>
            <a:off x="1823497" y="2897445"/>
            <a:ext cx="0" cy="130951"/>
          </a:xfrm>
          <a:prstGeom prst="line">
            <a:avLst/>
          </a:prstGeom>
          <a:ln w="9525">
            <a:solidFill>
              <a:srgbClr val="FFFFFF">
                <a:alpha val="100000"/>
              </a:srgbClr>
            </a:solidFill>
            <a:prstDash val="solid"/>
          </a:ln>
        </p:spPr>
      </p:cxnSp>
      <p:sp>
        <p:nvSpPr>
          <p:cNvPr id="9" name="AutoShape 9"/>
          <p:cNvSpPr/>
          <p:nvPr/>
        </p:nvSpPr>
        <p:spPr>
          <a:xfrm>
            <a:off x="611546" y="2481967"/>
            <a:ext cx="259567" cy="1408741"/>
          </a:xfrm>
          <a:prstGeom prst="rect">
            <a:avLst/>
          </a:prstGeom>
          <a:gradFill>
            <a:gsLst>
              <a:gs pos="0">
                <a:schemeClr val="accent2">
                  <a:alpha val="51000"/>
                </a:schemeClr>
              </a:gs>
              <a:gs pos="100000">
                <a:schemeClr val="lt1">
                  <a:alpha val="51000"/>
                </a:schemeClr>
              </a:gs>
            </a:gsLst>
            <a:lin ang="5400000"/>
          </a:gradFill>
        </p:spPr>
      </p:sp>
      <p:sp>
        <p:nvSpPr>
          <p:cNvPr id="10" name="AutoShape 10"/>
          <p:cNvSpPr/>
          <p:nvPr/>
        </p:nvSpPr>
        <p:spPr>
          <a:xfrm>
            <a:off x="611546" y="2352184"/>
            <a:ext cx="259567" cy="259567"/>
          </a:xfrm>
          <a:prstGeom prst="ellipse">
            <a:avLst/>
          </a:prstGeom>
          <a:solidFill>
            <a:schemeClr val="accent2">
              <a:lumMod val="40000"/>
              <a:lumOff val="60000"/>
              <a:alpha val="100000"/>
            </a:schemeClr>
          </a:solidFill>
        </p:spPr>
        <p:style>
          <a:lnRef idx="0">
            <a:schemeClr val="accent2"/>
          </a:lnRef>
          <a:fillRef idx="1">
            <a:schemeClr val="accent2"/>
          </a:fillRef>
          <a:effectRef idx="0">
            <a:schemeClr val="accent2"/>
          </a:effectRef>
          <a:fontRef idx="minor">
            <a:schemeClr val="lt1"/>
          </a:fontRef>
        </p:style>
      </p:sp>
      <p:sp>
        <p:nvSpPr>
          <p:cNvPr id="11" name="AutoShape 11"/>
          <p:cNvSpPr/>
          <p:nvPr/>
        </p:nvSpPr>
        <p:spPr>
          <a:xfrm>
            <a:off x="-1022221" y="4869455"/>
            <a:ext cx="1813010" cy="1813010"/>
          </a:xfrm>
          <a:prstGeom prst="ellipse">
            <a:avLst/>
          </a:prstGeom>
          <a:gradFill>
            <a:gsLst>
              <a:gs pos="0">
                <a:schemeClr val="accent2">
                  <a:alpha val="27000"/>
                </a:schemeClr>
              </a:gs>
              <a:gs pos="100000">
                <a:schemeClr val="accent2">
                  <a:alpha val="27000"/>
                  <a:lumMod val="40000"/>
                  <a:lumOff val="60000"/>
                </a:schemeClr>
              </a:gs>
            </a:gsLst>
            <a:lin ang="0"/>
          </a:gradFill>
        </p:spPr>
      </p:sp>
      <p:sp>
        <p:nvSpPr>
          <p:cNvPr id="12" name="AutoShape 12"/>
          <p:cNvSpPr/>
          <p:nvPr/>
        </p:nvSpPr>
        <p:spPr>
          <a:xfrm>
            <a:off x="4298477" y="0"/>
            <a:ext cx="668835" cy="1915360"/>
          </a:xfrm>
          <a:prstGeom prst="rect">
            <a:avLst/>
          </a:prstGeom>
          <a:gradFill>
            <a:gsLst>
              <a:gs pos="0">
                <a:schemeClr val="accent2">
                  <a:alpha val="62000"/>
                </a:schemeClr>
              </a:gs>
              <a:gs pos="100000">
                <a:schemeClr val="lt1">
                  <a:alpha val="62000"/>
                </a:schemeClr>
              </a:gs>
            </a:gsLst>
            <a:lin ang="16200000"/>
          </a:gradFill>
        </p:spPr>
      </p:sp>
      <p:sp>
        <p:nvSpPr>
          <p:cNvPr id="13" name="AutoShape 13"/>
          <p:cNvSpPr/>
          <p:nvPr/>
        </p:nvSpPr>
        <p:spPr>
          <a:xfrm>
            <a:off x="4298477" y="1580942"/>
            <a:ext cx="668835" cy="668835"/>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10066688" y="5912672"/>
            <a:ext cx="531248" cy="531248"/>
          </a:xfrm>
          <a:prstGeom prst="ellipse">
            <a:avLst/>
          </a:prstGeom>
          <a:gradFill>
            <a:gsLst>
              <a:gs pos="0">
                <a:schemeClr val="accent2">
                  <a:alpha val="59000"/>
                </a:schemeClr>
              </a:gs>
              <a:gs pos="100000">
                <a:schemeClr val="accent2">
                  <a:alpha val="59000"/>
                  <a:lumMod val="40000"/>
                  <a:lumOff val="60000"/>
                </a:schemeClr>
              </a:gs>
            </a:gsLst>
            <a:lin ang="0"/>
          </a:gradFill>
        </p:spPr>
      </p:sp>
      <p:sp>
        <p:nvSpPr>
          <p:cNvPr id="15" name="AutoShape 15"/>
          <p:cNvSpPr/>
          <p:nvPr/>
        </p:nvSpPr>
        <p:spPr>
          <a:xfrm>
            <a:off x="10779576" y="-508283"/>
            <a:ext cx="2423643" cy="2423643"/>
          </a:xfrm>
          <a:prstGeom prst="ellipse">
            <a:avLst/>
          </a:prstGeom>
          <a:gradFill>
            <a:gsLst>
              <a:gs pos="0">
                <a:schemeClr val="accent2">
                  <a:alpha val="27000"/>
                </a:schemeClr>
              </a:gs>
              <a:gs pos="100000">
                <a:schemeClr val="accent2">
                  <a:alpha val="27000"/>
                  <a:lumMod val="40000"/>
                  <a:lumOff val="60000"/>
                </a:schemeClr>
              </a:gs>
            </a:gsLst>
            <a:lin ang="0"/>
          </a:gra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49579" y="1319127"/>
            <a:ext cx="5106411" cy="51064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3" name="Picture 3"/>
          <p:cNvPicPr>
            <a:picLocks noChangeAspect="1"/>
          </p:cNvPicPr>
          <p:nvPr/>
        </p:nvPicPr>
        <p:blipFill>
          <a:blip r:embed="rId2">
            <a:alphaModFix amt="100000"/>
          </a:blip>
          <a:srcRect l="21917" r="21917"/>
          <a:stretch>
            <a:fillRect/>
          </a:stretch>
        </p:blipFill>
        <p:spPr>
          <a:xfrm>
            <a:off x="-484350" y="1584357"/>
            <a:ext cx="4575952" cy="4575952"/>
          </a:xfrm>
          <a:prstGeom prst="ellipse">
            <a:avLst/>
          </a:prstGeom>
        </p:spPr>
      </p:pic>
      <p:sp>
        <p:nvSpPr>
          <p:cNvPr id="4" name="AutoShape 4"/>
          <p:cNvSpPr/>
          <p:nvPr/>
        </p:nvSpPr>
        <p:spPr>
          <a:xfrm>
            <a:off x="4935912" y="5095961"/>
            <a:ext cx="993758" cy="99375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TextBox 5"/>
          <p:cNvSpPr txBox="1"/>
          <p:nvPr/>
        </p:nvSpPr>
        <p:spPr>
          <a:xfrm>
            <a:off x="4935912" y="525146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03</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6074571" y="4851539"/>
            <a:ext cx="5683179"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建立自然保护区</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6074571" y="5341007"/>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设立自然保护区，保护生物多样性，为当地植被和动物提供生存空间。</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8" name="AutoShape 8"/>
          <p:cNvSpPr/>
          <p:nvPr/>
        </p:nvSpPr>
        <p:spPr>
          <a:xfrm>
            <a:off x="4935912" y="1819581"/>
            <a:ext cx="993758" cy="99375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9" name="TextBox 9"/>
          <p:cNvSpPr txBox="1"/>
          <p:nvPr/>
        </p:nvSpPr>
        <p:spPr>
          <a:xfrm>
            <a:off x="4935912" y="1975084"/>
            <a:ext cx="964530" cy="682752"/>
          </a:xfrm>
          <a:prstGeom prst="rect">
            <a:avLst/>
          </a:prstGeom>
        </p:spPr>
        <p:txBody>
          <a:bodyPr vert="horz" wrap="square" lIns="123825" tIns="123825" rIns="57150" bIns="123825" rtlCol="0" anchor="ctr" anchorCtr="0">
            <a:spAutoFit/>
          </a:bodyPr>
          <a:lstStyle/>
          <a:p>
            <a:pPr algn="ctr">
              <a:lnSpc>
                <a:spcPct val="12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01</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6074571" y="1538583"/>
            <a:ext cx="5683179"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植被恢复</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6074571" y="2003667"/>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通过种植适合当地生长的植物，以及实施草原生态修复项目，逐步恢复毛乌素沙漠的植被。</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AutoShape 12"/>
          <p:cNvSpPr/>
          <p:nvPr/>
        </p:nvSpPr>
        <p:spPr>
          <a:xfrm>
            <a:off x="4935912" y="3457771"/>
            <a:ext cx="993758" cy="993758"/>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TextBox 13"/>
          <p:cNvSpPr txBox="1"/>
          <p:nvPr/>
        </p:nvSpPr>
        <p:spPr>
          <a:xfrm>
            <a:off x="4935912" y="3613274"/>
            <a:ext cx="964530" cy="682752"/>
          </a:xfrm>
          <a:prstGeom prst="rect">
            <a:avLst/>
          </a:prstGeom>
        </p:spPr>
        <p:txBody>
          <a:bodyPr vert="horz" wrap="square" lIns="123825" tIns="123825" rIns="57150" bIns="123825" rtlCol="0" anchor="t" anchorCtr="0">
            <a:spAutoFit/>
          </a:bodyPr>
          <a:lstStyle/>
          <a:p>
            <a:pPr algn="ctr">
              <a:lnSpc>
                <a:spcPct val="12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02</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6074571" y="3188965"/>
            <a:ext cx="5683179" cy="73152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退化土地治理</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6074571" y="3666241"/>
            <a:ext cx="5486256" cy="97536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针对退化的土地，采取有效的治理措施，如实施轮作、种植防护林等，以防止沙漠化的进一步蔓延。</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16" name="Group 16"/>
          <p:cNvGrpSpPr/>
          <p:nvPr/>
        </p:nvGrpSpPr>
        <p:grpSpPr>
          <a:xfrm>
            <a:off x="454963" y="93878"/>
            <a:ext cx="10641129" cy="914400"/>
            <a:chOff x="454963" y="93878"/>
            <a:chExt cx="10641129" cy="914400"/>
          </a:xfrm>
        </p:grpSpPr>
        <p:sp>
          <p:nvSpPr>
            <p:cNvPr id="17" name="AutoShape 1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TextBox 3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毛乌素沙漠的生态保护与修复</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36033" y="1751287"/>
            <a:ext cx="3519940" cy="4234459"/>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3" name="Connector 3"/>
          <p:cNvCxnSpPr/>
          <p:nvPr/>
        </p:nvCxnSpPr>
        <p:spPr>
          <a:xfrm>
            <a:off x="1068653" y="2719942"/>
            <a:ext cx="2654699" cy="0"/>
          </a:xfrm>
          <a:prstGeom prst="line">
            <a:avLst/>
          </a:prstGeom>
          <a:ln w="9525">
            <a:solidFill>
              <a:srgbClr val="FFFFFF">
                <a:alpha val="100000"/>
              </a:srgbClr>
            </a:solidFill>
            <a:prstDash val="solid"/>
            <a:headEnd type="oval"/>
          </a:ln>
        </p:spPr>
      </p:cxnSp>
      <p:sp>
        <p:nvSpPr>
          <p:cNvPr id="4" name="TextBox 4"/>
          <p:cNvSpPr txBox="1"/>
          <p:nvPr/>
        </p:nvSpPr>
        <p:spPr>
          <a:xfrm>
            <a:off x="1084612" y="1775671"/>
            <a:ext cx="2619375" cy="933450"/>
          </a:xfrm>
          <a:prstGeom prst="rect">
            <a:avLst/>
          </a:prstGeom>
        </p:spPr>
        <p:txBody>
          <a:bodyPr vert="horz" wrap="square" lIns="123825" tIns="123825" rIns="57150" bIns="123825" rtlCol="0" anchor="t" anchorCtr="0">
            <a:spAutoFit/>
          </a:bodyPr>
          <a:lstStyle/>
          <a:p>
            <a:pPr algn="ctr">
              <a:lnSpc>
                <a:spcPct val="186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合理利用资源</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894460" y="2924197"/>
            <a:ext cx="3000375" cy="2752725"/>
          </a:xfrm>
          <a:prstGeom prst="rect">
            <a:avLst/>
          </a:prstGeom>
        </p:spPr>
        <p:txBody>
          <a:bodyPr vert="horz" wrap="square" lIns="123825" tIns="123825" rIns="57150" bIns="123825" rtlCol="0" anchor="t" anchorCtr="0">
            <a:spAutoFit/>
          </a:bodyPr>
          <a:lstStyle/>
          <a:p>
            <a:pPr algn="just">
              <a:lnSpc>
                <a:spcPct val="150000"/>
              </a:lnSpc>
            </a:pPr>
            <a:r>
              <a:rPr lang="en-US" sz="1500">
                <a:solidFill>
                  <a:srgbClr val="FFFFFF"/>
                </a:solidFill>
                <a:latin typeface="微软雅黑" panose="020B0503020204020204" charset="-122"/>
                <a:ea typeface="微软雅黑" panose="020B0503020204020204" charset="-122"/>
                <a:cs typeface="微软雅黑" panose="020B0503020204020204" charset="-122"/>
              </a:rPr>
              <a:t>在资源开发过程中，注重资源的可持续利用，防止过度开发，保持生态平衡。</a:t>
            </a:r>
            <a:endParaRPr lang="en-US" sz="15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AutoShape 6"/>
          <p:cNvSpPr/>
          <p:nvPr/>
        </p:nvSpPr>
        <p:spPr>
          <a:xfrm>
            <a:off x="4403619" y="1751287"/>
            <a:ext cx="3519940" cy="4234459"/>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7" name="Connector 7"/>
          <p:cNvCxnSpPr/>
          <p:nvPr/>
        </p:nvCxnSpPr>
        <p:spPr>
          <a:xfrm>
            <a:off x="4836240" y="2719942"/>
            <a:ext cx="2654699" cy="0"/>
          </a:xfrm>
          <a:prstGeom prst="line">
            <a:avLst/>
          </a:prstGeom>
          <a:ln w="9525">
            <a:solidFill>
              <a:srgbClr val="FFFFFF">
                <a:alpha val="100000"/>
              </a:srgbClr>
            </a:solidFill>
            <a:prstDash val="solid"/>
            <a:headEnd type="oval"/>
          </a:ln>
        </p:spPr>
      </p:cxnSp>
      <p:sp>
        <p:nvSpPr>
          <p:cNvPr id="8" name="TextBox 8"/>
          <p:cNvSpPr txBox="1"/>
          <p:nvPr/>
        </p:nvSpPr>
        <p:spPr>
          <a:xfrm>
            <a:off x="4852198" y="1775671"/>
            <a:ext cx="2619375" cy="933450"/>
          </a:xfrm>
          <a:prstGeom prst="rect">
            <a:avLst/>
          </a:prstGeom>
        </p:spPr>
        <p:txBody>
          <a:bodyPr vert="horz" wrap="square" lIns="123825" tIns="123825" rIns="57150" bIns="123825" rtlCol="0" anchor="t" anchorCtr="0">
            <a:spAutoFit/>
          </a:bodyPr>
          <a:lstStyle/>
          <a:p>
            <a:pPr algn="ctr">
              <a:lnSpc>
                <a:spcPct val="186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发展绿色产业</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4662047" y="2924197"/>
            <a:ext cx="3000375" cy="2752725"/>
          </a:xfrm>
          <a:prstGeom prst="rect">
            <a:avLst/>
          </a:prstGeom>
        </p:spPr>
        <p:txBody>
          <a:bodyPr vert="horz" wrap="square" lIns="123825" tIns="123825" rIns="57150" bIns="123825" rtlCol="0" anchor="t" anchorCtr="0">
            <a:spAutoFit/>
          </a:bodyPr>
          <a:lstStyle/>
          <a:p>
            <a:pPr algn="just">
              <a:lnSpc>
                <a:spcPct val="150000"/>
              </a:lnSpc>
            </a:pPr>
            <a:r>
              <a:rPr lang="en-US" sz="1500">
                <a:solidFill>
                  <a:srgbClr val="FFFFFF"/>
                </a:solidFill>
                <a:latin typeface="微软雅黑" panose="020B0503020204020204" charset="-122"/>
                <a:ea typeface="微软雅黑" panose="020B0503020204020204" charset="-122"/>
                <a:cs typeface="微软雅黑" panose="020B0503020204020204" charset="-122"/>
              </a:rPr>
              <a:t>发展绿色产业，如风能、太阳能等可再生能源产业，减少对传统能源的依赖，降低碳排放。</a:t>
            </a:r>
            <a:endParaRPr lang="en-US" sz="15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8171205" y="1751287"/>
            <a:ext cx="3519940" cy="4234459"/>
          </a:xfrm>
          <a:prstGeom prst="round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cxnSp>
        <p:nvCxnSpPr>
          <p:cNvPr id="11" name="Connector 11"/>
          <p:cNvCxnSpPr/>
          <p:nvPr/>
        </p:nvCxnSpPr>
        <p:spPr>
          <a:xfrm>
            <a:off x="8603826" y="2719942"/>
            <a:ext cx="2654699" cy="0"/>
          </a:xfrm>
          <a:prstGeom prst="line">
            <a:avLst/>
          </a:prstGeom>
          <a:ln w="9525">
            <a:solidFill>
              <a:srgbClr val="FFFFFF">
                <a:alpha val="100000"/>
              </a:srgbClr>
            </a:solidFill>
            <a:prstDash val="solid"/>
            <a:headEnd type="oval"/>
          </a:ln>
        </p:spPr>
      </p:cxnSp>
      <p:sp>
        <p:nvSpPr>
          <p:cNvPr id="12" name="TextBox 12"/>
          <p:cNvSpPr txBox="1"/>
          <p:nvPr/>
        </p:nvSpPr>
        <p:spPr>
          <a:xfrm>
            <a:off x="8619785" y="1775671"/>
            <a:ext cx="2619375" cy="933450"/>
          </a:xfrm>
          <a:prstGeom prst="rect">
            <a:avLst/>
          </a:prstGeom>
        </p:spPr>
        <p:txBody>
          <a:bodyPr vert="horz" wrap="square" lIns="123825" tIns="123825" rIns="57150" bIns="123825" rtlCol="0" anchor="t" anchorCtr="0">
            <a:spAutoFit/>
          </a:bodyPr>
          <a:lstStyle/>
          <a:p>
            <a:pPr algn="ctr">
              <a:lnSpc>
                <a:spcPct val="186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推广环保技术</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429633" y="2924197"/>
            <a:ext cx="3000375" cy="2752725"/>
          </a:xfrm>
          <a:prstGeom prst="rect">
            <a:avLst/>
          </a:prstGeom>
        </p:spPr>
        <p:txBody>
          <a:bodyPr vert="horz" wrap="square" lIns="123825" tIns="123825" rIns="57150" bIns="123825" rtlCol="0" anchor="t" anchorCtr="0">
            <a:spAutoFit/>
          </a:bodyPr>
          <a:lstStyle/>
          <a:p>
            <a:pPr algn="just">
              <a:lnSpc>
                <a:spcPct val="150000"/>
              </a:lnSpc>
            </a:pPr>
            <a:r>
              <a:rPr lang="en-US" sz="1500">
                <a:solidFill>
                  <a:srgbClr val="FFFFFF"/>
                </a:solidFill>
                <a:latin typeface="微软雅黑" panose="020B0503020204020204" charset="-122"/>
                <a:ea typeface="微软雅黑" panose="020B0503020204020204" charset="-122"/>
                <a:cs typeface="微软雅黑" panose="020B0503020204020204" charset="-122"/>
              </a:rPr>
              <a:t>推广环保技术，如节水灌溉技术、有机农业等，提高资源利用效率，减少对环境的污染。</a:t>
            </a:r>
            <a:endParaRPr lang="en-US" sz="1500">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毛乌素沙漠的可持续发展路径</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Freeform 2"/>
          <p:cNvSpPr/>
          <p:nvPr/>
        </p:nvSpPr>
        <p:spPr>
          <a:xfrm>
            <a:off x="5012267" y="3720618"/>
            <a:ext cx="2167467" cy="2120348"/>
          </a:xfrm>
          <a:custGeom>
            <a:avLst/>
            <a:gdLst/>
            <a:ahLst/>
            <a:cxnLst/>
            <a:rect l="l" t="t" r="r" b="b"/>
            <a:pathLst>
              <a:path w="1905000" h="1905000">
                <a:moveTo>
                  <a:pt x="0" y="0"/>
                </a:moveTo>
                <a:lnTo>
                  <a:pt x="952500" y="1647825"/>
                </a:lnTo>
                <a:lnTo>
                  <a:pt x="1905000" y="0"/>
                </a:lnTo>
                <a:close/>
              </a:path>
            </a:pathLst>
          </a:custGeom>
          <a:solidFill>
            <a:schemeClr val="accent1">
              <a:lumMod val="50000"/>
              <a:alpha val="100000"/>
            </a:schemeClr>
          </a:solidFill>
        </p:spPr>
        <p:style>
          <a:lnRef idx="0">
            <a:schemeClr val="accent1"/>
          </a:lnRef>
          <a:fillRef idx="1">
            <a:schemeClr val="accent1"/>
          </a:fillRef>
          <a:effectRef idx="0">
            <a:schemeClr val="accent1"/>
          </a:effectRef>
          <a:fontRef idx="minor">
            <a:schemeClr val="lt1"/>
          </a:fontRef>
        </p:style>
      </p:sp>
      <p:sp>
        <p:nvSpPr>
          <p:cNvPr id="3" name="AutoShape 3"/>
          <p:cNvSpPr/>
          <p:nvPr/>
        </p:nvSpPr>
        <p:spPr>
          <a:xfrm>
            <a:off x="6249697" y="3865013"/>
            <a:ext cx="2167467" cy="1826280"/>
          </a:xfrm>
          <a:prstGeom prst="triangl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 name="AutoShape 4"/>
          <p:cNvSpPr/>
          <p:nvPr/>
        </p:nvSpPr>
        <p:spPr>
          <a:xfrm>
            <a:off x="3776918" y="3865013"/>
            <a:ext cx="2167467" cy="1826280"/>
          </a:xfrm>
          <a:prstGeom prst="triangl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AutoShape 5"/>
          <p:cNvSpPr/>
          <p:nvPr/>
        </p:nvSpPr>
        <p:spPr>
          <a:xfrm>
            <a:off x="5012267" y="1711093"/>
            <a:ext cx="2167467" cy="1826280"/>
          </a:xfrm>
          <a:prstGeom prst="triangl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6" name="Freeform 6"/>
          <p:cNvSpPr/>
          <p:nvPr/>
        </p:nvSpPr>
        <p:spPr>
          <a:xfrm>
            <a:off x="5743787" y="3022600"/>
            <a:ext cx="704427" cy="520192"/>
          </a:xfrm>
          <a:custGeom>
            <a:avLst/>
            <a:gdLst/>
            <a:ahLst/>
            <a:cxnLst/>
            <a:rect l="l" t="t" r="r" b="b"/>
            <a:pathLst>
              <a:path w="1905000" h="1905000">
                <a:moveTo>
                  <a:pt x="952500" y="0"/>
                </a:moveTo>
                <a:lnTo>
                  <a:pt x="0" y="952500"/>
                </a:lnTo>
                <a:lnTo>
                  <a:pt x="476250" y="952500"/>
                </a:lnTo>
                <a:lnTo>
                  <a:pt x="476250" y="1905000"/>
                </a:lnTo>
                <a:lnTo>
                  <a:pt x="1428750" y="1905000"/>
                </a:lnTo>
                <a:lnTo>
                  <a:pt x="1428750" y="952500"/>
                </a:lnTo>
                <a:lnTo>
                  <a:pt x="1905000" y="952500"/>
                </a:lnTo>
                <a:lnTo>
                  <a:pt x="952500" y="0"/>
                </a:lnTo>
                <a:close/>
              </a:path>
            </a:pathLst>
          </a:custGeom>
          <a:solidFill>
            <a:schemeClr val="lt1">
              <a:alpha val="100000"/>
            </a:schemeClr>
          </a:solidFill>
        </p:spPr>
        <p:style>
          <a:lnRef idx="0">
            <a:schemeClr val="lt1"/>
          </a:lnRef>
          <a:fillRef idx="1">
            <a:schemeClr val="lt1"/>
          </a:fillRef>
          <a:effectRef idx="0">
            <a:schemeClr val="lt1"/>
          </a:effectRef>
          <a:fontRef idx="minor">
            <a:schemeClr val="lt1"/>
          </a:fontRef>
        </p:style>
      </p:sp>
      <p:sp>
        <p:nvSpPr>
          <p:cNvPr id="7" name="Freeform 7"/>
          <p:cNvSpPr/>
          <p:nvPr/>
        </p:nvSpPr>
        <p:spPr>
          <a:xfrm rot="7259206">
            <a:off x="6589098" y="4674355"/>
            <a:ext cx="704427" cy="520192"/>
          </a:xfrm>
          <a:custGeom>
            <a:avLst/>
            <a:gdLst/>
            <a:ahLst/>
            <a:cxnLst/>
            <a:rect l="l" t="t" r="r" b="b"/>
            <a:pathLst>
              <a:path w="1905000" h="1905000">
                <a:moveTo>
                  <a:pt x="952500" y="0"/>
                </a:moveTo>
                <a:lnTo>
                  <a:pt x="0" y="952500"/>
                </a:lnTo>
                <a:lnTo>
                  <a:pt x="476250" y="952500"/>
                </a:lnTo>
                <a:lnTo>
                  <a:pt x="476250" y="1905000"/>
                </a:lnTo>
                <a:lnTo>
                  <a:pt x="1428750" y="1905000"/>
                </a:lnTo>
                <a:lnTo>
                  <a:pt x="1428750" y="952500"/>
                </a:lnTo>
                <a:lnTo>
                  <a:pt x="1905000" y="952500"/>
                </a:lnTo>
                <a:lnTo>
                  <a:pt x="952500" y="0"/>
                </a:lnTo>
                <a:close/>
              </a:path>
            </a:pathLst>
          </a:custGeom>
          <a:solidFill>
            <a:schemeClr val="lt1">
              <a:alpha val="100000"/>
            </a:schemeClr>
          </a:solidFill>
        </p:spPr>
        <p:style>
          <a:lnRef idx="0">
            <a:schemeClr val="lt1"/>
          </a:lnRef>
          <a:fillRef idx="1">
            <a:schemeClr val="lt1"/>
          </a:fillRef>
          <a:effectRef idx="0">
            <a:schemeClr val="lt1"/>
          </a:effectRef>
          <a:fontRef idx="minor">
            <a:schemeClr val="lt1"/>
          </a:fontRef>
        </p:style>
      </p:sp>
      <p:sp>
        <p:nvSpPr>
          <p:cNvPr id="8" name="Freeform 8"/>
          <p:cNvSpPr/>
          <p:nvPr/>
        </p:nvSpPr>
        <p:spPr>
          <a:xfrm rot="-7221168">
            <a:off x="4910864" y="4658432"/>
            <a:ext cx="704427" cy="520192"/>
          </a:xfrm>
          <a:custGeom>
            <a:avLst/>
            <a:gdLst/>
            <a:ahLst/>
            <a:cxnLst/>
            <a:rect l="l" t="t" r="r" b="b"/>
            <a:pathLst>
              <a:path w="1905000" h="1905000">
                <a:moveTo>
                  <a:pt x="952500" y="0"/>
                </a:moveTo>
                <a:lnTo>
                  <a:pt x="0" y="952500"/>
                </a:lnTo>
                <a:lnTo>
                  <a:pt x="476250" y="952500"/>
                </a:lnTo>
                <a:lnTo>
                  <a:pt x="476250" y="1905000"/>
                </a:lnTo>
                <a:lnTo>
                  <a:pt x="1428750" y="1905000"/>
                </a:lnTo>
                <a:lnTo>
                  <a:pt x="1428750" y="952500"/>
                </a:lnTo>
                <a:lnTo>
                  <a:pt x="1905000" y="952500"/>
                </a:lnTo>
                <a:lnTo>
                  <a:pt x="952500" y="0"/>
                </a:lnTo>
                <a:close/>
              </a:path>
            </a:pathLst>
          </a:custGeom>
          <a:solidFill>
            <a:schemeClr val="lt1">
              <a:alpha val="100000"/>
            </a:schemeClr>
          </a:solidFill>
        </p:spPr>
        <p:style>
          <a:lnRef idx="0">
            <a:schemeClr val="lt1"/>
          </a:lnRef>
          <a:fillRef idx="1">
            <a:schemeClr val="lt1"/>
          </a:fillRef>
          <a:effectRef idx="0">
            <a:schemeClr val="lt1"/>
          </a:effectRef>
          <a:fontRef idx="minor">
            <a:schemeClr val="lt1"/>
          </a:fontRef>
        </p:style>
      </p:sp>
      <p:cxnSp>
        <p:nvCxnSpPr>
          <p:cNvPr id="9" name="Connector 9"/>
          <p:cNvCxnSpPr/>
          <p:nvPr/>
        </p:nvCxnSpPr>
        <p:spPr>
          <a:xfrm>
            <a:off x="6818377" y="3284051"/>
            <a:ext cx="4107349"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0" name="AutoShape 10"/>
          <p:cNvSpPr/>
          <p:nvPr/>
        </p:nvSpPr>
        <p:spPr>
          <a:xfrm>
            <a:off x="10897278" y="3216317"/>
            <a:ext cx="151723" cy="151723"/>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1" name="TextBox 11"/>
          <p:cNvSpPr txBox="1"/>
          <p:nvPr/>
        </p:nvSpPr>
        <p:spPr>
          <a:xfrm>
            <a:off x="6996324" y="1208023"/>
            <a:ext cx="3900955" cy="1121664"/>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应对策略</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nvSpPr>
        <p:spPr>
          <a:xfrm>
            <a:off x="6996324" y="2047219"/>
            <a:ext cx="4052677"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制定应对策略，如调整种植结构、提高抗灾能力等，以应对气候变化带来的挑战。</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129334" y="3502152"/>
            <a:ext cx="3483489" cy="1121664"/>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国际合作</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8141526" y="4429391"/>
            <a:ext cx="3483489"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加强与国际组织的合作，共同研究毛乌素沙漠在全球气候变化背景下的角色与挑战，寻求解决方案。</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cxnSp>
        <p:nvCxnSpPr>
          <p:cNvPr id="15" name="Connector 15"/>
          <p:cNvCxnSpPr/>
          <p:nvPr/>
        </p:nvCxnSpPr>
        <p:spPr>
          <a:xfrm>
            <a:off x="7345623" y="5627624"/>
            <a:ext cx="4107349"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6" name="AutoShape 16"/>
          <p:cNvSpPr/>
          <p:nvPr/>
        </p:nvSpPr>
        <p:spPr>
          <a:xfrm>
            <a:off x="11424524" y="5559891"/>
            <a:ext cx="151723" cy="151723"/>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cxnSp>
        <p:nvCxnSpPr>
          <p:cNvPr id="17" name="Connector 17"/>
          <p:cNvCxnSpPr/>
          <p:nvPr/>
        </p:nvCxnSpPr>
        <p:spPr>
          <a:xfrm>
            <a:off x="904945" y="4589949"/>
            <a:ext cx="3793067" cy="0"/>
          </a:xfrm>
          <a:prstGeom prst="line">
            <a:avLst/>
          </a:prstGeom>
          <a:ln w="9525">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8" name="AutoShape 18"/>
          <p:cNvSpPr/>
          <p:nvPr/>
        </p:nvSpPr>
        <p:spPr>
          <a:xfrm>
            <a:off x="904945" y="4510024"/>
            <a:ext cx="151723" cy="151723"/>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TextBox 19"/>
          <p:cNvSpPr txBox="1"/>
          <p:nvPr/>
        </p:nvSpPr>
        <p:spPr>
          <a:xfrm>
            <a:off x="869006" y="2296376"/>
            <a:ext cx="3483489" cy="1121664"/>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监测与评估</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0" name="TextBox 20"/>
          <p:cNvSpPr txBox="1"/>
          <p:nvPr/>
        </p:nvSpPr>
        <p:spPr>
          <a:xfrm>
            <a:off x="869006" y="3223615"/>
            <a:ext cx="3483489" cy="120396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加强对毛乌素沙漠的气候变化监测与评估，了解气候变化对当地生态环境的影响。</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1" name="Freeform 21"/>
          <p:cNvSpPr/>
          <p:nvPr/>
        </p:nvSpPr>
        <p:spPr>
          <a:xfrm>
            <a:off x="5786411" y="3999944"/>
            <a:ext cx="661803" cy="661803"/>
          </a:xfrm>
          <a:custGeom>
            <a:avLst/>
            <a:gdLst/>
            <a:ahLst/>
            <a:cxnLst/>
            <a:rect l="l" t="t" r="r" b="b"/>
            <a:pathLst>
              <a:path w="304800" h="304800">
                <a:moveTo>
                  <a:pt x="0" y="209550"/>
                </a:moveTo>
                <a:lnTo>
                  <a:pt x="152410" y="247650"/>
                </a:lnTo>
                <a:lnTo>
                  <a:pt x="304800" y="209550"/>
                </a:lnTo>
                <a:lnTo>
                  <a:pt x="304800" y="247650"/>
                </a:lnTo>
                <a:lnTo>
                  <a:pt x="152410" y="285750"/>
                </a:lnTo>
                <a:lnTo>
                  <a:pt x="0" y="247650"/>
                </a:lnTo>
                <a:close/>
                <a:moveTo>
                  <a:pt x="0" y="133350"/>
                </a:moveTo>
                <a:lnTo>
                  <a:pt x="152410" y="171450"/>
                </a:lnTo>
                <a:lnTo>
                  <a:pt x="304800" y="133350"/>
                </a:lnTo>
                <a:lnTo>
                  <a:pt x="304800" y="171450"/>
                </a:lnTo>
                <a:lnTo>
                  <a:pt x="152410" y="209550"/>
                </a:lnTo>
                <a:lnTo>
                  <a:pt x="0" y="171450"/>
                </a:lnTo>
                <a:close/>
                <a:moveTo>
                  <a:pt x="0" y="57150"/>
                </a:moveTo>
                <a:lnTo>
                  <a:pt x="152410" y="19050"/>
                </a:lnTo>
                <a:lnTo>
                  <a:pt x="304800" y="57150"/>
                </a:lnTo>
                <a:lnTo>
                  <a:pt x="304800" y="95250"/>
                </a:lnTo>
                <a:lnTo>
                  <a:pt x="152410" y="133350"/>
                </a:lnTo>
                <a:lnTo>
                  <a:pt x="0" y="95250"/>
                </a:lnTo>
                <a:close/>
              </a:path>
            </a:pathLst>
          </a:custGeom>
          <a:solidFill>
            <a:schemeClr val="accent1">
              <a:lumMod val="20000"/>
              <a:lumOff val="80000"/>
              <a:alpha val="100000"/>
            </a:schemeClr>
          </a:solidFill>
        </p:spPr>
        <p:style>
          <a:lnRef idx="0">
            <a:schemeClr val="accent1"/>
          </a:lnRef>
          <a:fillRef idx="1">
            <a:schemeClr val="accent1"/>
          </a:fillRef>
          <a:effectRef idx="0">
            <a:schemeClr val="accent1"/>
          </a:effectRef>
          <a:fontRef idx="minor">
            <a:schemeClr val="lt1"/>
          </a:fontRef>
        </p:style>
      </p:sp>
      <p:grpSp>
        <p:nvGrpSpPr>
          <p:cNvPr id="22" name="Group 22"/>
          <p:cNvGrpSpPr/>
          <p:nvPr/>
        </p:nvGrpSpPr>
        <p:grpSpPr>
          <a:xfrm>
            <a:off x="454963" y="93878"/>
            <a:ext cx="10641129" cy="914400"/>
            <a:chOff x="454963" y="93878"/>
            <a:chExt cx="10641129" cy="914400"/>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毛乌素沙漠在全球气候变化背景下的角色与挑战</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结论与参考文献</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06</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574882" y="1165346"/>
            <a:ext cx="5016408" cy="5733525"/>
          </a:xfrm>
          <a:prstGeom prst="parallelogram">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3" name="Picture 3"/>
          <p:cNvPicPr>
            <a:picLocks noChangeAspect="1"/>
          </p:cNvPicPr>
          <p:nvPr/>
        </p:nvPicPr>
        <p:blipFill>
          <a:blip r:embed="rId2">
            <a:alphaModFix amt="70000"/>
          </a:blip>
          <a:srcRect l="37531" r="37531"/>
          <a:stretch>
            <a:fillRect/>
          </a:stretch>
        </p:blipFill>
        <p:spPr>
          <a:xfrm>
            <a:off x="161995" y="1165346"/>
            <a:ext cx="4300145" cy="5733525"/>
          </a:xfrm>
          <a:prstGeom prst="parallelogram">
            <a:avLst/>
          </a:prstGeom>
        </p:spPr>
      </p:pic>
      <p:sp>
        <p:nvSpPr>
          <p:cNvPr id="4" name="TextBox 4"/>
          <p:cNvSpPr txBox="1"/>
          <p:nvPr/>
        </p:nvSpPr>
        <p:spPr>
          <a:xfrm>
            <a:off x="5272221" y="1165346"/>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毛乌素沙漠治理取得显著成效</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nvSpPr>
        <p:spPr>
          <a:xfrm>
            <a:off x="3908867" y="1360418"/>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6" name="AutoShape 6"/>
          <p:cNvSpPr/>
          <p:nvPr/>
        </p:nvSpPr>
        <p:spPr>
          <a:xfrm>
            <a:off x="4351619"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7" name="AutoShape 7"/>
          <p:cNvSpPr/>
          <p:nvPr/>
        </p:nvSpPr>
        <p:spPr>
          <a:xfrm>
            <a:off x="3633815" y="1360418"/>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8" name="TextBox 8"/>
          <p:cNvSpPr txBox="1"/>
          <p:nvPr/>
        </p:nvSpPr>
        <p:spPr>
          <a:xfrm>
            <a:off x="3810637" y="1233134"/>
            <a:ext cx="799698"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01</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5272221" y="1692114"/>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通过多年的治理，毛乌素沙漠地区已经实现了生态环境的显著改善，沙漠化趋势得到有效遏制，植被覆盖度提高，水资源得到有效保护。</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nvSpPr>
        <p:spPr>
          <a:xfrm>
            <a:off x="4832636" y="2904135"/>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综合治理措施是成功的关键</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nvSpPr>
        <p:spPr>
          <a:xfrm>
            <a:off x="3469283" y="3099207"/>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2" name="AutoShape 12"/>
          <p:cNvSpPr/>
          <p:nvPr/>
        </p:nvSpPr>
        <p:spPr>
          <a:xfrm>
            <a:off x="3912035"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3" name="AutoShape 13"/>
          <p:cNvSpPr/>
          <p:nvPr/>
        </p:nvSpPr>
        <p:spPr>
          <a:xfrm>
            <a:off x="3194231" y="3099207"/>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TextBox 14"/>
          <p:cNvSpPr txBox="1"/>
          <p:nvPr/>
        </p:nvSpPr>
        <p:spPr>
          <a:xfrm>
            <a:off x="3249042" y="2971923"/>
            <a:ext cx="1102577"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02</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4832636" y="3430903"/>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毛乌素沙漠治理的成功得益于综合治理措施的运用，包括工程治沙、生物治沙、生态修复、水资源利用等多种手段的结合，实现了生态、经济、社会的综合效益。</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4431562" y="4642924"/>
            <a:ext cx="6288526" cy="755904"/>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经验可推广至类似地区</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AutoShape 17"/>
          <p:cNvSpPr/>
          <p:nvPr/>
        </p:nvSpPr>
        <p:spPr>
          <a:xfrm>
            <a:off x="3068208" y="4837996"/>
            <a:ext cx="701468" cy="550104"/>
          </a:xfrm>
          <a:prstGeom prst="rect">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8" name="AutoShape 18"/>
          <p:cNvSpPr/>
          <p:nvPr/>
        </p:nvSpPr>
        <p:spPr>
          <a:xfrm>
            <a:off x="3510960"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9" name="AutoShape 19"/>
          <p:cNvSpPr/>
          <p:nvPr/>
        </p:nvSpPr>
        <p:spPr>
          <a:xfrm>
            <a:off x="2793156" y="4837996"/>
            <a:ext cx="550104" cy="55010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20" name="TextBox 20"/>
          <p:cNvSpPr txBox="1"/>
          <p:nvPr/>
        </p:nvSpPr>
        <p:spPr>
          <a:xfrm>
            <a:off x="2878500" y="4710712"/>
            <a:ext cx="1115711" cy="79248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03</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1" name="TextBox 21"/>
          <p:cNvSpPr txBox="1"/>
          <p:nvPr/>
        </p:nvSpPr>
        <p:spPr>
          <a:xfrm>
            <a:off x="4431562" y="5169692"/>
            <a:ext cx="6124237" cy="134112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毛乌素沙漠治理的成功经验可以为类似沙漠化地区的治理提供借鉴和参考，为全球荒漠化治理提供中国方案。</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22" name="Group 22"/>
          <p:cNvGrpSpPr/>
          <p:nvPr/>
        </p:nvGrpSpPr>
        <p:grpSpPr>
          <a:xfrm>
            <a:off x="454963" y="93878"/>
            <a:ext cx="10641129" cy="914400"/>
            <a:chOff x="454963" y="93878"/>
            <a:chExt cx="10641129" cy="914400"/>
          </a:xfrm>
        </p:grpSpPr>
        <p:sp>
          <p:nvSpPr>
            <p:cNvPr id="23" name="AutoShape 2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3" name="TextBox 4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研究结论</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73079" y="2001700"/>
            <a:ext cx="9603903" cy="3444240"/>
          </a:xfrm>
          <a:prstGeom prst="rect">
            <a:avLst/>
          </a:prstGeom>
        </p:spPr>
        <p:txBody>
          <a:bodyPr vert="horz" wrap="square" lIns="123825" tIns="123825" rIns="57150" bIns="123825" rtlCol="0" anchor="t" anchorCtr="0">
            <a:spAutoFit/>
          </a:bodyPr>
          <a:lstStyle/>
          <a:p>
            <a:pPr marL="203200" lvl="0" indent="-203200">
              <a:lnSpc>
                <a:spcPct val="120000"/>
              </a:lnSpc>
              <a:buFont typeface="Arial" panose="020B0604020202020204"/>
              <a:buChar char="•"/>
            </a:pPr>
            <a:r>
              <a:rPr lang="en-US" sz="1500">
                <a:solidFill>
                  <a:schemeClr val="dk1"/>
                </a:solidFill>
                <a:latin typeface="微软雅黑" panose="020B0503020204020204" charset="-122"/>
                <a:ea typeface="微软雅黑" panose="020B0503020204020204" charset="-122"/>
                <a:cs typeface="微软雅黑" panose="020B0503020204020204" charset="-122"/>
              </a:rPr>
              <a:t>[请在此处插入参考文献]</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grpSp>
        <p:nvGrpSpPr>
          <p:cNvPr id="3" name="Group 3"/>
          <p:cNvGrpSpPr/>
          <p:nvPr/>
        </p:nvGrpSpPr>
        <p:grpSpPr>
          <a:xfrm>
            <a:off x="454963" y="93878"/>
            <a:ext cx="10641129" cy="914400"/>
            <a:chOff x="454963" y="93878"/>
            <a:chExt cx="10641129" cy="914400"/>
          </a:xfrm>
        </p:grpSpPr>
        <p:sp>
          <p:nvSpPr>
            <p:cNvPr id="4" name="AutoShape 4"/>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5" name="AutoShape 5"/>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6" name="AutoShape 6"/>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7" name="AutoShape 7"/>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4" name="TextBox 24"/>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参考文献</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953635" y="1442781"/>
            <a:ext cx="8274551" cy="1876425"/>
          </a:xfrm>
          <a:prstGeom prst="rect">
            <a:avLst/>
          </a:prstGeom>
        </p:spPr>
        <p:txBody>
          <a:bodyPr vert="horz" wrap="square" lIns="114300" tIns="57150" rIns="114300" bIns="57150" rtlCol="0" anchor="t" anchorCtr="0">
            <a:spAutoFit/>
          </a:bodyPr>
          <a:lstStyle/>
          <a:p>
            <a:pPr>
              <a:lnSpc>
                <a:spcPct val="120000"/>
              </a:lnSpc>
            </a:pPr>
            <a:r>
              <a:rPr lang="en-US" sz="9225" b="1">
                <a:solidFill>
                  <a:schemeClr val="dk1"/>
                </a:solidFill>
                <a:latin typeface="微软雅黑" panose="020B0503020204020204" charset="-122"/>
                <a:ea typeface="微软雅黑" panose="020B0503020204020204" charset="-122"/>
                <a:cs typeface="微软雅黑" panose="020B0503020204020204" charset="-122"/>
              </a:rPr>
              <a:t>THANKS</a:t>
            </a:r>
            <a:endParaRPr lang="en-US" sz="9225" b="1">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953635" y="3134015"/>
            <a:ext cx="4940198" cy="629107"/>
          </a:xfrm>
          <a:prstGeom prst="rect">
            <a:avLst/>
          </a:prstGeom>
        </p:spPr>
        <p:txBody>
          <a:bodyPr vert="horz" wrap="square" lIns="114300" tIns="57150" rIns="114300" bIns="57150" rtlCol="0" anchor="t" anchorCtr="0">
            <a:spAutoFit/>
          </a:bodyPr>
          <a:lstStyle/>
          <a:p>
            <a:pPr>
              <a:lnSpc>
                <a:spcPct val="120000"/>
              </a:lnSpc>
            </a:pPr>
            <a:r>
              <a:rPr lang="en-US" sz="2700">
                <a:solidFill>
                  <a:schemeClr val="dk1"/>
                </a:solidFill>
                <a:latin typeface="微软雅黑" panose="020B0503020204020204" charset="-122"/>
                <a:ea typeface="微软雅黑" panose="020B0503020204020204" charset="-122"/>
                <a:cs typeface="微软雅黑" panose="020B0503020204020204" charset="-122"/>
              </a:rPr>
              <a:t>感谢观看</a:t>
            </a:r>
            <a:endParaRPr lang="en-US" sz="2700">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毛乌素沙漠的地理环境</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01</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3829" y="1628258"/>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994345" y="2028557"/>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毛乌素沙漠位于中国陕西省榆林市和内蒙古自治区鄂尔多斯市之间。</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994345" y="1509487"/>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地理位置</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5" name="Picture 5"/>
          <p:cNvPicPr>
            <a:picLocks noChangeAspect="1"/>
          </p:cNvPicPr>
          <p:nvPr/>
        </p:nvPicPr>
        <p:blipFill>
          <a:blip r:embed="rId2"/>
          <a:srcRect l="16667" r="16667"/>
          <a:stretch>
            <a:fillRect/>
          </a:stretch>
        </p:blipFill>
        <p:spPr>
          <a:xfrm>
            <a:off x="6096000" y="1153983"/>
            <a:ext cx="5194483" cy="5194482"/>
          </a:xfrm>
          <a:prstGeom prst="ellipse">
            <a:avLst/>
          </a:prstGeom>
        </p:spPr>
      </p:pic>
      <p:sp>
        <p:nvSpPr>
          <p:cNvPr id="6" name="TextBox 6"/>
          <p:cNvSpPr txBox="1"/>
          <p:nvPr/>
        </p:nvSpPr>
        <p:spPr>
          <a:xfrm>
            <a:off x="994345" y="3637901"/>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北纬37°40′～39°50′，东经107°20′～111°30′。</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994345" y="3118831"/>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地理坐标</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994345" y="5274339"/>
            <a:ext cx="4394883" cy="702183"/>
          </a:xfrm>
          <a:prstGeom prst="rect">
            <a:avLst/>
          </a:prstGeom>
        </p:spPr>
        <p:txBody>
          <a:bodyPr vert="horz" wrap="square" lIns="114300" tIns="57150" rIns="114300" bIns="57150" rtlCol="0" anchor="t" anchorCtr="0">
            <a:spAutoFit/>
          </a:bodyPr>
          <a:lstStyle/>
          <a:p>
            <a:pPr algn="just">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总面积约4万平方公里。</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994345" y="4755268"/>
            <a:ext cx="4152900" cy="495300"/>
          </a:xfrm>
          <a:prstGeom prst="rect">
            <a:avLst/>
          </a:prstGeom>
        </p:spPr>
        <p:txBody>
          <a:bodyPr vert="horz" wrap="square" lIns="114300" tIns="57150" rIns="114300" bIns="57150" rtlCol="0" anchor="t" anchorCtr="0">
            <a:spAutoFit/>
          </a:bodyPr>
          <a:lstStyle/>
          <a:p>
            <a:pPr>
              <a:lnSpc>
                <a:spcPct val="96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面积</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0" name="AutoShape 10"/>
          <p:cNvSpPr/>
          <p:nvPr/>
        </p:nvSpPr>
        <p:spPr>
          <a:xfrm>
            <a:off x="763829" y="3237602"/>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763829" y="4874039"/>
            <a:ext cx="230516" cy="230516"/>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nvGrpSpPr>
          <p:cNvPr id="12" name="Group 12"/>
          <p:cNvGrpSpPr/>
          <p:nvPr/>
        </p:nvGrpSpPr>
        <p:grpSpPr>
          <a:xfrm>
            <a:off x="454963" y="93878"/>
            <a:ext cx="10641129" cy="914400"/>
            <a:chOff x="454963" y="93878"/>
            <a:chExt cx="10641129" cy="914400"/>
          </a:xfrm>
        </p:grpSpPr>
        <p:sp>
          <p:nvSpPr>
            <p:cNvPr id="13" name="AutoShape 13"/>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3" name="TextBox 33"/>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毛乌素沙漠的位置</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90089" y="1514981"/>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 name="TextBox 3"/>
          <p:cNvSpPr txBox="1"/>
          <p:nvPr/>
        </p:nvSpPr>
        <p:spPr>
          <a:xfrm>
            <a:off x="990089"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毛乌素沙漠属于沙地，主要由固定沙丘、半固定沙丘和流动沙丘组成。</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990089"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地貌类型</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5" name="Connector 5"/>
          <p:cNvCxnSpPr/>
          <p:nvPr/>
        </p:nvCxnSpPr>
        <p:spPr>
          <a:xfrm>
            <a:off x="1095003" y="4507169"/>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6" name="Connector 6"/>
          <p:cNvCxnSpPr/>
          <p:nvPr/>
        </p:nvCxnSpPr>
        <p:spPr>
          <a:xfrm>
            <a:off x="3569918"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7" name="Freeform 7"/>
          <p:cNvSpPr/>
          <p:nvPr/>
        </p:nvSpPr>
        <p:spPr>
          <a:xfrm>
            <a:off x="3687773"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4671297" y="1454147"/>
            <a:ext cx="932011" cy="932011"/>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pic>
        <p:nvPicPr>
          <p:cNvPr id="9" name="Picture 9"/>
          <p:cNvPicPr>
            <a:picLocks noChangeAspect="1"/>
          </p:cNvPicPr>
          <p:nvPr/>
        </p:nvPicPr>
        <p:blipFill>
          <a:blip r:embed="rId2"/>
          <a:srcRect l="16675" r="16675"/>
          <a:stretch>
            <a:fillRect/>
          </a:stretch>
        </p:blipFill>
        <p:spPr>
          <a:xfrm>
            <a:off x="5039938" y="1393187"/>
            <a:ext cx="2231507" cy="2231507"/>
          </a:xfrm>
          <a:prstGeom prst="ellipse">
            <a:avLst/>
          </a:prstGeom>
        </p:spPr>
      </p:pic>
      <p:sp>
        <p:nvSpPr>
          <p:cNvPr id="10" name="TextBox 10"/>
          <p:cNvSpPr txBox="1"/>
          <p:nvPr/>
        </p:nvSpPr>
        <p:spPr>
          <a:xfrm>
            <a:off x="4671297"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沙丘形态</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1" name="Connector 11"/>
          <p:cNvCxnSpPr/>
          <p:nvPr/>
        </p:nvCxnSpPr>
        <p:spPr>
          <a:xfrm>
            <a:off x="4776211" y="4446335"/>
            <a:ext cx="2676821" cy="0"/>
          </a:xfrm>
          <a:prstGeom prst="line">
            <a:avLst/>
          </a:prstGeom>
          <a:ln w="9525">
            <a:solidFill>
              <a:schemeClr val="accent2">
                <a:lumMod val="75000"/>
              </a:schemeClr>
            </a:solidFill>
            <a:prstDash val="solid"/>
          </a:ln>
        </p:spPr>
        <p:style>
          <a:lnRef idx="0">
            <a:schemeClr val="accent2"/>
          </a:lnRef>
          <a:fillRef idx="1">
            <a:schemeClr val="accent2"/>
          </a:fillRef>
          <a:effectRef idx="0">
            <a:schemeClr val="accent2"/>
          </a:effectRef>
          <a:fontRef idx="minor">
            <a:schemeClr val="lt1"/>
          </a:fontRef>
        </p:style>
      </p:cxnSp>
      <p:cxnSp>
        <p:nvCxnSpPr>
          <p:cNvPr id="12" name="Connector 12"/>
          <p:cNvCxnSpPr/>
          <p:nvPr/>
        </p:nvCxnSpPr>
        <p:spPr>
          <a:xfrm>
            <a:off x="7251125" y="4041523"/>
            <a:ext cx="207264" cy="0"/>
          </a:xfrm>
          <a:prstGeom prst="line">
            <a:avLst/>
          </a:prstGeom>
          <a:ln w="38100">
            <a:solidFill>
              <a:schemeClr val="accent2"/>
            </a:solidFill>
            <a:prstDash val="solid"/>
          </a:ln>
        </p:spPr>
        <p:style>
          <a:lnRef idx="0">
            <a:schemeClr val="accent2"/>
          </a:lnRef>
          <a:fillRef idx="1">
            <a:schemeClr val="accent2"/>
          </a:fillRef>
          <a:effectRef idx="0">
            <a:schemeClr val="accent2"/>
          </a:effectRef>
          <a:fontRef idx="minor">
            <a:schemeClr val="lt1"/>
          </a:fontRef>
        </p:style>
      </p:cxnSp>
      <p:sp>
        <p:nvSpPr>
          <p:cNvPr id="13" name="Freeform 13"/>
          <p:cNvSpPr/>
          <p:nvPr/>
        </p:nvSpPr>
        <p:spPr>
          <a:xfrm>
            <a:off x="7368981"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14" name="AutoShape 14"/>
          <p:cNvSpPr/>
          <p:nvPr/>
        </p:nvSpPr>
        <p:spPr>
          <a:xfrm>
            <a:off x="8373015" y="1454147"/>
            <a:ext cx="932011" cy="932011"/>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15" name="Picture 15"/>
          <p:cNvPicPr>
            <a:picLocks noChangeAspect="1"/>
          </p:cNvPicPr>
          <p:nvPr/>
        </p:nvPicPr>
        <p:blipFill>
          <a:blip r:embed="rId3"/>
          <a:srcRect l="12500" r="12500"/>
          <a:stretch>
            <a:fillRect/>
          </a:stretch>
        </p:blipFill>
        <p:spPr>
          <a:xfrm>
            <a:off x="8741656" y="1393187"/>
            <a:ext cx="2231507" cy="2231507"/>
          </a:xfrm>
          <a:prstGeom prst="ellipse">
            <a:avLst/>
          </a:prstGeom>
        </p:spPr>
      </p:pic>
      <p:sp>
        <p:nvSpPr>
          <p:cNvPr id="16" name="TextBox 16"/>
          <p:cNvSpPr txBox="1"/>
          <p:nvPr/>
        </p:nvSpPr>
        <p:spPr>
          <a:xfrm>
            <a:off x="8373015" y="3829496"/>
            <a:ext cx="2409825" cy="447675"/>
          </a:xfrm>
          <a:prstGeom prst="rect">
            <a:avLst/>
          </a:prstGeom>
        </p:spPr>
        <p:txBody>
          <a:bodyPr vert="horz" wrap="square" lIns="114300" tIns="57150" rIns="114300" bIns="57150" rtlCol="0" anchor="t" anchorCtr="0">
            <a:spAutoFit/>
          </a:bodyPr>
          <a:lstStyle/>
          <a:p>
            <a:pPr>
              <a:lnSpc>
                <a:spcPct val="96000"/>
              </a:lnSpc>
            </a:pPr>
            <a:r>
              <a:rPr lang="en-US" sz="2025" b="1">
                <a:solidFill>
                  <a:schemeClr val="accent1"/>
                </a:solidFill>
                <a:latin typeface="微软雅黑" panose="020B0503020204020204" charset="-122"/>
                <a:ea typeface="微软雅黑" panose="020B0503020204020204" charset="-122"/>
                <a:cs typeface="微软雅黑" panose="020B0503020204020204" charset="-122"/>
              </a:rPr>
              <a:t>沙丘高度</a:t>
            </a:r>
            <a:endParaRPr lang="en-US" sz="2025" b="1">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7" name="Connector 17"/>
          <p:cNvCxnSpPr/>
          <p:nvPr/>
        </p:nvCxnSpPr>
        <p:spPr>
          <a:xfrm>
            <a:off x="8477928" y="4446335"/>
            <a:ext cx="2676821" cy="0"/>
          </a:xfrm>
          <a:prstGeom prst="line">
            <a:avLst/>
          </a:prstGeom>
          <a:ln w="9525">
            <a:solidFill>
              <a:schemeClr val="accent1">
                <a:lumMod val="75000"/>
              </a:schemeClr>
            </a:solidFill>
            <a:prstDash val="solid"/>
          </a:ln>
        </p:spPr>
        <p:style>
          <a:lnRef idx="0">
            <a:schemeClr val="accent1"/>
          </a:lnRef>
          <a:fillRef idx="1">
            <a:schemeClr val="accent1"/>
          </a:fillRef>
          <a:effectRef idx="0">
            <a:schemeClr val="accent1"/>
          </a:effectRef>
          <a:fontRef idx="minor">
            <a:schemeClr val="lt1"/>
          </a:fontRef>
        </p:style>
      </p:cxnSp>
      <p:cxnSp>
        <p:nvCxnSpPr>
          <p:cNvPr id="18" name="Connector 18"/>
          <p:cNvCxnSpPr/>
          <p:nvPr/>
        </p:nvCxnSpPr>
        <p:spPr>
          <a:xfrm>
            <a:off x="10952843" y="4041523"/>
            <a:ext cx="207264" cy="0"/>
          </a:xfrm>
          <a:prstGeom prst="line">
            <a:avLst/>
          </a:prstGeom>
          <a:ln w="38100">
            <a:solidFill>
              <a:schemeClr val="accent1"/>
            </a:solidFill>
            <a:prstDash val="solid"/>
          </a:ln>
        </p:spPr>
        <p:style>
          <a:lnRef idx="0">
            <a:schemeClr val="accent1"/>
          </a:lnRef>
          <a:fillRef idx="1">
            <a:schemeClr val="accent1"/>
          </a:fillRef>
          <a:effectRef idx="0">
            <a:schemeClr val="accent1"/>
          </a:effectRef>
          <a:fontRef idx="minor">
            <a:schemeClr val="lt1"/>
          </a:fontRef>
        </p:style>
      </p:cxnSp>
      <p:sp>
        <p:nvSpPr>
          <p:cNvPr id="19" name="Freeform 19"/>
          <p:cNvSpPr/>
          <p:nvPr/>
        </p:nvSpPr>
        <p:spPr>
          <a:xfrm>
            <a:off x="11070699" y="3947812"/>
            <a:ext cx="151723" cy="187422"/>
          </a:xfrm>
          <a:custGeom>
            <a:avLst/>
            <a:gdLst/>
            <a:ahLst/>
            <a:cxnLst/>
            <a:rect l="l" t="t" r="r" b="b"/>
            <a:pathLst>
              <a:path w="1905000" h="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pic>
        <p:nvPicPr>
          <p:cNvPr id="20" name="Picture 20"/>
          <p:cNvPicPr>
            <a:picLocks noChangeAspect="1"/>
          </p:cNvPicPr>
          <p:nvPr/>
        </p:nvPicPr>
        <p:blipFill>
          <a:blip r:embed="rId4"/>
          <a:srcRect l="16675" r="16675"/>
          <a:stretch>
            <a:fillRect/>
          </a:stretch>
        </p:blipFill>
        <p:spPr>
          <a:xfrm>
            <a:off x="1358558" y="1454147"/>
            <a:ext cx="2231507" cy="2231507"/>
          </a:xfrm>
          <a:prstGeom prst="ellipse">
            <a:avLst/>
          </a:prstGeom>
        </p:spPr>
      </p:pic>
      <p:sp>
        <p:nvSpPr>
          <p:cNvPr id="21" name="TextBox 21"/>
          <p:cNvSpPr txBox="1"/>
          <p:nvPr/>
        </p:nvSpPr>
        <p:spPr>
          <a:xfrm>
            <a:off x="4671297"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沙丘形态多样，包括新月形沙丘、蜂窝状沙丘、穹形沙丘等。</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2" name="TextBox 22"/>
          <p:cNvSpPr txBox="1"/>
          <p:nvPr/>
        </p:nvSpPr>
        <p:spPr>
          <a:xfrm>
            <a:off x="8373015" y="4677159"/>
            <a:ext cx="2409825" cy="1047750"/>
          </a:xfrm>
          <a:prstGeom prst="rect">
            <a:avLst/>
          </a:prstGeom>
        </p:spPr>
        <p:txBody>
          <a:bodyPr vert="horz" wrap="square" lIns="114300" tIns="57150" rIns="114300" bIns="57150" rtlCol="0" anchor="t" anchorCtr="0">
            <a:spAutoFit/>
          </a:bodyPr>
          <a:lstStyle/>
          <a:p>
            <a:pPr algn="just">
              <a:lnSpc>
                <a:spcPct val="96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沙丘高度一般为10～50米，最高可达150米。</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3" name="TextBox 23"/>
          <p:cNvSpPr txBox="1"/>
          <p:nvPr/>
        </p:nvSpPr>
        <p:spPr>
          <a:xfrm>
            <a:off x="8392065"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03</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4" name="TextBox 24"/>
          <p:cNvSpPr txBox="1"/>
          <p:nvPr/>
        </p:nvSpPr>
        <p:spPr>
          <a:xfrm>
            <a:off x="4690347" y="1604894"/>
            <a:ext cx="578298" cy="437007"/>
          </a:xfrm>
          <a:prstGeom prst="rect">
            <a:avLst/>
          </a:prstGeom>
        </p:spPr>
        <p:txBody>
          <a:bodyPr vert="horz" wrap="square" lIns="114300" tIns="57150" rIns="114300" bIns="57150" rtlCol="0" anchor="ctr" anchorCtr="1">
            <a:spAutoFit/>
          </a:bodyPr>
          <a:lstStyle/>
          <a:p>
            <a:pP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02</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5" name="TextBox 25"/>
          <p:cNvSpPr txBox="1"/>
          <p:nvPr/>
        </p:nvSpPr>
        <p:spPr>
          <a:xfrm>
            <a:off x="980564" y="1604894"/>
            <a:ext cx="581025" cy="457200"/>
          </a:xfrm>
          <a:prstGeom prst="rect">
            <a:avLst/>
          </a:prstGeom>
        </p:spPr>
        <p:txBody>
          <a:bodyPr vert="horz" wrap="square" lIns="114300" tIns="57150" rIns="114300" bIns="57150" rtlCol="0" anchor="ctr" anchorCtr="1">
            <a:spAutoFit/>
          </a:bodyPr>
          <a:lstStyle/>
          <a:p>
            <a:pPr algn="ctr">
              <a:lnSpc>
                <a:spcPct val="100000"/>
              </a:lnSpc>
              <a:spcBef>
                <a:spcPts val="450"/>
              </a:spcBef>
            </a:pPr>
            <a:r>
              <a:rPr lang="en-US" sz="2025" b="1">
                <a:solidFill>
                  <a:srgbClr val="FFFFFF"/>
                </a:solidFill>
                <a:latin typeface="微软雅黑" panose="020B0503020204020204" charset="-122"/>
                <a:ea typeface="微软雅黑" panose="020B0503020204020204" charset="-122"/>
                <a:cs typeface="微软雅黑" panose="020B0503020204020204" charset="-122"/>
              </a:rPr>
              <a:t>01</a:t>
            </a:r>
            <a:endParaRPr lang="en-US" sz="2025" b="1">
              <a:solidFill>
                <a:srgbClr val="FFFFFF"/>
              </a:solidFill>
              <a:latin typeface="微软雅黑" panose="020B0503020204020204" charset="-122"/>
              <a:ea typeface="微软雅黑" panose="020B0503020204020204" charset="-122"/>
              <a:cs typeface="微软雅黑" panose="020B0503020204020204" charset="-122"/>
            </a:endParaRPr>
          </a:p>
        </p:txBody>
      </p:sp>
      <p:grpSp>
        <p:nvGrpSpPr>
          <p:cNvPr id="26" name="Group 26"/>
          <p:cNvGrpSpPr/>
          <p:nvPr/>
        </p:nvGrpSpPr>
        <p:grpSpPr>
          <a:xfrm>
            <a:off x="454963" y="93878"/>
            <a:ext cx="10641129" cy="914400"/>
            <a:chOff x="454963" y="93878"/>
            <a:chExt cx="10641129" cy="914400"/>
          </a:xfrm>
        </p:grpSpPr>
        <p:sp>
          <p:nvSpPr>
            <p:cNvPr id="27" name="AutoShape 2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6" name="AutoShape 3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7" name="AutoShape 3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8" name="AutoShape 3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9" name="AutoShape 3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0" name="AutoShape 4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1" name="AutoShape 4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2" name="AutoShape 4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43" name="AutoShape 4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44" name="AutoShape 4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45" name="AutoShape 4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46" name="AutoShape 4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47" name="TextBox 4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毛乌素沙漠的地理特征</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69006" y="4720386"/>
            <a:ext cx="2415272" cy="370409"/>
          </a:xfrm>
          <a:prstGeom prst="rect">
            <a:avLst/>
          </a:prstGeom>
        </p:spPr>
        <p:txBody>
          <a:bodyPr wrap="square" lIns="91440" tIns="45720" rIns="91440" bIns="45720" rtlCol="0" anchor="t" anchorCtr="0">
            <a:noAutofit/>
          </a:bodyPr>
          <a:lstStyle/>
          <a:p>
            <a:pPr algn="ctr">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气候类型</a:t>
            </a:r>
            <a:endParaRPr lang="en-US" sz="1100"/>
          </a:p>
        </p:txBody>
      </p:sp>
      <p:sp>
        <p:nvSpPr>
          <p:cNvPr id="3" name="AutoShape 3"/>
          <p:cNvSpPr/>
          <p:nvPr/>
        </p:nvSpPr>
        <p:spPr>
          <a:xfrm>
            <a:off x="3575643" y="4720386"/>
            <a:ext cx="2415272" cy="370409"/>
          </a:xfrm>
          <a:prstGeom prst="rect">
            <a:avLst/>
          </a:prstGeom>
        </p:spPr>
        <p:txBody>
          <a:bodyPr wrap="square" lIns="91440" tIns="45720" rIns="91440" bIns="45720" rtlCol="0" anchor="t" anchorCtr="0">
            <a:noAutofit/>
          </a:bodyPr>
          <a:lstStyle/>
          <a:p>
            <a:pPr algn="ctr">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气温</a:t>
            </a:r>
            <a:endParaRPr lang="en-US" sz="1100"/>
          </a:p>
        </p:txBody>
      </p:sp>
      <p:sp>
        <p:nvSpPr>
          <p:cNvPr id="4" name="AutoShape 4"/>
          <p:cNvSpPr/>
          <p:nvPr/>
        </p:nvSpPr>
        <p:spPr>
          <a:xfrm>
            <a:off x="6220535" y="4720386"/>
            <a:ext cx="2415272" cy="370409"/>
          </a:xfrm>
          <a:prstGeom prst="rect">
            <a:avLst/>
          </a:prstGeom>
        </p:spPr>
        <p:txBody>
          <a:bodyPr wrap="square" lIns="91440" tIns="45720" rIns="91440" bIns="45720" rtlCol="0" anchor="t" anchorCtr="0">
            <a:noAutofit/>
          </a:bodyPr>
          <a:lstStyle/>
          <a:p>
            <a:pPr algn="ctr">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降水</a:t>
            </a:r>
            <a:endParaRPr lang="en-US" sz="1100"/>
          </a:p>
        </p:txBody>
      </p:sp>
      <p:sp>
        <p:nvSpPr>
          <p:cNvPr id="5" name="AutoShape 5"/>
          <p:cNvSpPr/>
          <p:nvPr/>
        </p:nvSpPr>
        <p:spPr>
          <a:xfrm>
            <a:off x="8927174" y="4720386"/>
            <a:ext cx="2415272" cy="370409"/>
          </a:xfrm>
          <a:prstGeom prst="rect">
            <a:avLst/>
          </a:prstGeom>
        </p:spPr>
        <p:txBody>
          <a:bodyPr wrap="square" lIns="91440" tIns="45720" rIns="91440" bIns="45720" rtlCol="0" anchor="t" anchorCtr="0">
            <a:noAutofit/>
          </a:bodyPr>
          <a:lstStyle/>
          <a:p>
            <a:pPr algn="ctr">
              <a:defRPr/>
            </a:pPr>
            <a:r>
              <a:rPr lang="en-US" sz="1575" b="1">
                <a:solidFill>
                  <a:schemeClr val="accent1"/>
                </a:solidFill>
                <a:latin typeface="微软雅黑" panose="020B0503020204020204" charset="-122"/>
                <a:ea typeface="微软雅黑" panose="020B0503020204020204" charset="-122"/>
                <a:cs typeface="微软雅黑" panose="020B0503020204020204" charset="-122"/>
              </a:rPr>
              <a:t>风向</a:t>
            </a:r>
            <a:endParaRPr lang="en-US" sz="1100"/>
          </a:p>
        </p:txBody>
      </p:sp>
      <p:grpSp>
        <p:nvGrpSpPr>
          <p:cNvPr id="6" name="Group 6"/>
          <p:cNvGrpSpPr/>
          <p:nvPr/>
        </p:nvGrpSpPr>
        <p:grpSpPr>
          <a:xfrm>
            <a:off x="454963" y="93878"/>
            <a:ext cx="10641129" cy="914400"/>
            <a:chOff x="454963" y="93878"/>
            <a:chExt cx="10641129" cy="914400"/>
          </a:xfrm>
        </p:grpSpPr>
        <p:sp>
          <p:nvSpPr>
            <p:cNvPr id="7" name="AutoShape 7"/>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8" name="AutoShape 8"/>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9" name="AutoShape 9"/>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0" name="AutoShape 10"/>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1" name="AutoShape 11"/>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2" name="AutoShape 12"/>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TextBox 27"/>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毛乌素沙漠的气候条件</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pic>
        <p:nvPicPr>
          <p:cNvPr id="28" name="Picture 28"/>
          <p:cNvPicPr>
            <a:picLocks noChangeAspect="1"/>
          </p:cNvPicPr>
          <p:nvPr/>
        </p:nvPicPr>
        <p:blipFill>
          <a:blip r:embed="rId2"/>
          <a:srcRect l="16589" r="16589"/>
          <a:stretch>
            <a:fillRect/>
          </a:stretch>
        </p:blipFill>
        <p:spPr>
          <a:xfrm>
            <a:off x="892584" y="1337857"/>
            <a:ext cx="2465519" cy="2459823"/>
          </a:xfrm>
          <a:prstGeom prst="rect">
            <a:avLst/>
          </a:prstGeom>
        </p:spPr>
      </p:pic>
      <p:pic>
        <p:nvPicPr>
          <p:cNvPr id="29" name="Picture 29"/>
          <p:cNvPicPr>
            <a:picLocks noChangeAspect="1"/>
          </p:cNvPicPr>
          <p:nvPr/>
        </p:nvPicPr>
        <p:blipFill>
          <a:blip r:embed="rId3"/>
          <a:srcRect l="16916" r="16916"/>
          <a:stretch>
            <a:fillRect/>
          </a:stretch>
        </p:blipFill>
        <p:spPr>
          <a:xfrm>
            <a:off x="3570781" y="1337857"/>
            <a:ext cx="2465519" cy="2459823"/>
          </a:xfrm>
          <a:prstGeom prst="rect">
            <a:avLst/>
          </a:prstGeom>
        </p:spPr>
      </p:pic>
      <p:pic>
        <p:nvPicPr>
          <p:cNvPr id="30" name="Picture 30"/>
          <p:cNvPicPr>
            <a:picLocks noChangeAspect="1"/>
          </p:cNvPicPr>
          <p:nvPr/>
        </p:nvPicPr>
        <p:blipFill>
          <a:blip r:embed="rId4"/>
          <a:srcRect t="116" b="116"/>
          <a:stretch>
            <a:fillRect/>
          </a:stretch>
        </p:blipFill>
        <p:spPr>
          <a:xfrm>
            <a:off x="6248977" y="1337857"/>
            <a:ext cx="2465519" cy="2459823"/>
          </a:xfrm>
          <a:prstGeom prst="rect">
            <a:avLst/>
          </a:prstGeom>
        </p:spPr>
      </p:pic>
      <p:pic>
        <p:nvPicPr>
          <p:cNvPr id="31" name="Picture 31"/>
          <p:cNvPicPr>
            <a:picLocks noChangeAspect="1"/>
          </p:cNvPicPr>
          <p:nvPr/>
        </p:nvPicPr>
        <p:blipFill>
          <a:blip r:embed="rId5"/>
          <a:srcRect l="16589" r="16589"/>
          <a:stretch>
            <a:fillRect/>
          </a:stretch>
        </p:blipFill>
        <p:spPr>
          <a:xfrm>
            <a:off x="8927174" y="1337857"/>
            <a:ext cx="2465519" cy="2459823"/>
          </a:xfrm>
          <a:prstGeom prst="rect">
            <a:avLst/>
          </a:prstGeom>
        </p:spPr>
      </p:pic>
      <p:sp>
        <p:nvSpPr>
          <p:cNvPr id="32" name="AutoShape 32"/>
          <p:cNvSpPr/>
          <p:nvPr/>
        </p:nvSpPr>
        <p:spPr>
          <a:xfrm>
            <a:off x="1410969" y="3111016"/>
            <a:ext cx="1428750" cy="1428750"/>
          </a:xfrm>
          <a:prstGeom prst="rect">
            <a:avLst/>
          </a:prstGeom>
          <a:solidFill>
            <a:schemeClr val="accent1">
              <a:alpha val="7225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4089165" y="3111016"/>
            <a:ext cx="1428750" cy="1428750"/>
          </a:xfrm>
          <a:prstGeom prst="rect">
            <a:avLst/>
          </a:prstGeom>
          <a:solidFill>
            <a:schemeClr val="accent1">
              <a:lumMod val="50000"/>
              <a:alpha val="85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445558" y="3111016"/>
            <a:ext cx="1428750" cy="1428750"/>
          </a:xfrm>
          <a:prstGeom prst="rect">
            <a:avLst/>
          </a:prstGeom>
          <a:solidFill>
            <a:schemeClr val="accent1">
              <a:lumMod val="50000"/>
              <a:alpha val="85000"/>
            </a:schemeClr>
          </a:solidFill>
        </p:spPr>
        <p:style>
          <a:lnRef idx="0">
            <a:schemeClr val="accent1"/>
          </a:lnRef>
          <a:fillRef idx="1">
            <a:schemeClr val="accent1"/>
          </a:fillRef>
          <a:effectRef idx="0">
            <a:schemeClr val="accent1"/>
          </a:effectRef>
          <a:fontRef idx="minor">
            <a:schemeClr val="lt1"/>
          </a:fontRef>
        </p:style>
      </p:sp>
      <p:sp>
        <p:nvSpPr>
          <p:cNvPr id="35" name="AutoShape 35"/>
          <p:cNvSpPr/>
          <p:nvPr/>
        </p:nvSpPr>
        <p:spPr>
          <a:xfrm>
            <a:off x="6767362" y="3111016"/>
            <a:ext cx="1428750" cy="1428750"/>
          </a:xfrm>
          <a:prstGeom prst="rect">
            <a:avLst/>
          </a:prstGeom>
          <a:solidFill>
            <a:schemeClr val="accent1">
              <a:alpha val="85000"/>
            </a:schemeClr>
          </a:solidFill>
        </p:spPr>
        <p:style>
          <a:lnRef idx="0">
            <a:schemeClr val="accent1"/>
          </a:lnRef>
          <a:fillRef idx="1">
            <a:schemeClr val="accent1"/>
          </a:fillRef>
          <a:effectRef idx="0">
            <a:schemeClr val="accent1"/>
          </a:effectRef>
          <a:fontRef idx="minor">
            <a:schemeClr val="lt1"/>
          </a:fontRef>
        </p:style>
      </p:sp>
      <p:sp>
        <p:nvSpPr>
          <p:cNvPr id="36" name="TextBox 36"/>
          <p:cNvSpPr txBox="1"/>
          <p:nvPr/>
        </p:nvSpPr>
        <p:spPr>
          <a:xfrm>
            <a:off x="1441168" y="3500231"/>
            <a:ext cx="1368351"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solidFill>
                <a:latin typeface="微软雅黑" panose="020B0503020204020204" charset="-122"/>
                <a:ea typeface="微软雅黑" panose="020B0503020204020204" charset="-122"/>
                <a:cs typeface="微软雅黑" panose="020B0503020204020204" charset="-122"/>
              </a:rPr>
              <a:t>01</a:t>
            </a:r>
            <a:endParaRPr lang="en-US" sz="36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7" name="TextBox 37"/>
          <p:cNvSpPr txBox="1"/>
          <p:nvPr/>
        </p:nvSpPr>
        <p:spPr>
          <a:xfrm>
            <a:off x="4121550"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solidFill>
                <a:latin typeface="微软雅黑" panose="020B0503020204020204" charset="-122"/>
                <a:ea typeface="微软雅黑" panose="020B0503020204020204" charset="-122"/>
                <a:cs typeface="微软雅黑" panose="020B0503020204020204" charset="-122"/>
              </a:rPr>
              <a:t>02</a:t>
            </a:r>
            <a:endParaRPr lang="en-US" sz="36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8" name="TextBox 38"/>
          <p:cNvSpPr txBox="1"/>
          <p:nvPr/>
        </p:nvSpPr>
        <p:spPr>
          <a:xfrm>
            <a:off x="6799747"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solidFill>
                <a:latin typeface="微软雅黑" panose="020B0503020204020204" charset="-122"/>
                <a:ea typeface="微软雅黑" panose="020B0503020204020204" charset="-122"/>
                <a:cs typeface="微软雅黑" panose="020B0503020204020204" charset="-122"/>
              </a:rPr>
              <a:t>03</a:t>
            </a:r>
            <a:endParaRPr lang="en-US" sz="36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39" name="TextBox 39"/>
          <p:cNvSpPr txBox="1"/>
          <p:nvPr/>
        </p:nvSpPr>
        <p:spPr>
          <a:xfrm>
            <a:off x="9477944" y="3500231"/>
            <a:ext cx="1363980" cy="68199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3600">
                <a:solidFill>
                  <a:srgbClr val="FFFFFF"/>
                </a:solidFill>
                <a:latin typeface="微软雅黑" panose="020B0503020204020204" charset="-122"/>
                <a:ea typeface="微软雅黑" panose="020B0503020204020204" charset="-122"/>
                <a:cs typeface="微软雅黑" panose="020B0503020204020204" charset="-122"/>
              </a:rPr>
              <a:t>04</a:t>
            </a:r>
            <a:endParaRPr lang="en-US" sz="360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0" name="AutoShape 40"/>
          <p:cNvSpPr/>
          <p:nvPr/>
        </p:nvSpPr>
        <p:spPr>
          <a:xfrm>
            <a:off x="917707" y="5153111"/>
            <a:ext cx="2415273" cy="999925"/>
          </a:xfrm>
          <a:prstGeom prst="rect">
            <a:avLst/>
          </a:prstGeom>
        </p:spPr>
        <p:txBody>
          <a:bodyPr wrap="square" lIns="91440" tIns="45720" rIns="91440" bIns="45720" rtlCol="0" anchor="t" anchorCtr="1">
            <a:noAutofit/>
          </a:bodyPr>
          <a:lstStyle/>
          <a:p>
            <a:pPr algn="ctr">
              <a:lnSpc>
                <a:spcPct val="140000"/>
              </a:lnSpc>
              <a:spcBef>
                <a:spcPct val="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毛乌素沙漠属于温带大陆性气候。</a:t>
            </a:r>
            <a:endParaRPr lang="en-US" sz="1100"/>
          </a:p>
        </p:txBody>
      </p:sp>
      <p:sp>
        <p:nvSpPr>
          <p:cNvPr id="41" name="AutoShape 41"/>
          <p:cNvSpPr/>
          <p:nvPr/>
        </p:nvSpPr>
        <p:spPr>
          <a:xfrm>
            <a:off x="3595904" y="5153111"/>
            <a:ext cx="2415273" cy="999925"/>
          </a:xfrm>
          <a:prstGeom prst="rect">
            <a:avLst/>
          </a:prstGeom>
        </p:spPr>
        <p:txBody>
          <a:bodyPr wrap="square" lIns="91440" tIns="45720" rIns="91440" bIns="45720" rtlCol="0" anchor="t" anchorCtr="1">
            <a:noAutofit/>
          </a:bodyPr>
          <a:lstStyle/>
          <a:p>
            <a:pPr algn="ctr">
              <a:lnSpc>
                <a:spcPct val="140000"/>
              </a:lnSpc>
              <a:spcBef>
                <a:spcPct val="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夏季炎热，冬季寒冷，年均温较低。</a:t>
            </a:r>
            <a:endParaRPr lang="en-US" sz="1100"/>
          </a:p>
        </p:txBody>
      </p:sp>
      <p:sp>
        <p:nvSpPr>
          <p:cNvPr id="42" name="AutoShape 42"/>
          <p:cNvSpPr/>
          <p:nvPr/>
        </p:nvSpPr>
        <p:spPr>
          <a:xfrm>
            <a:off x="6274100" y="5153111"/>
            <a:ext cx="2415273" cy="999925"/>
          </a:xfrm>
          <a:prstGeom prst="rect">
            <a:avLst/>
          </a:prstGeom>
        </p:spPr>
        <p:txBody>
          <a:bodyPr wrap="square" lIns="91440" tIns="45720" rIns="91440" bIns="45720" rtlCol="0" anchor="t" anchorCtr="1">
            <a:noAutofit/>
          </a:bodyPr>
          <a:lstStyle/>
          <a:p>
            <a:pPr algn="ctr">
              <a:lnSpc>
                <a:spcPct val="140000"/>
              </a:lnSpc>
              <a:spcBef>
                <a:spcPct val="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年降水量较少，主要集中在夏季，且多为暴雨。</a:t>
            </a:r>
            <a:endParaRPr lang="en-US" sz="1100"/>
          </a:p>
        </p:txBody>
      </p:sp>
      <p:sp>
        <p:nvSpPr>
          <p:cNvPr id="43" name="AutoShape 43"/>
          <p:cNvSpPr/>
          <p:nvPr/>
        </p:nvSpPr>
        <p:spPr>
          <a:xfrm>
            <a:off x="8952297" y="5153111"/>
            <a:ext cx="2415273" cy="999925"/>
          </a:xfrm>
          <a:prstGeom prst="rect">
            <a:avLst/>
          </a:prstGeom>
        </p:spPr>
        <p:txBody>
          <a:bodyPr wrap="square" lIns="91440" tIns="45720" rIns="91440" bIns="45720" rtlCol="0" anchor="t" anchorCtr="1">
            <a:noAutofit/>
          </a:bodyPr>
          <a:lstStyle/>
          <a:p>
            <a:pPr algn="ctr">
              <a:lnSpc>
                <a:spcPct val="140000"/>
              </a:lnSpc>
              <a:spcBef>
                <a:spcPct val="0"/>
              </a:spcBef>
              <a:defRPr/>
            </a:pPr>
            <a:r>
              <a:rPr lang="en-US" sz="1350">
                <a:solidFill>
                  <a:schemeClr val="dk1"/>
                </a:solidFill>
                <a:latin typeface="微软雅黑" panose="020B0503020204020204" charset="-122"/>
                <a:ea typeface="微软雅黑" panose="020B0503020204020204" charset="-122"/>
                <a:cs typeface="微软雅黑" panose="020B0503020204020204" charset="-122"/>
              </a:rPr>
              <a:t>常年盛行风向为西北风。</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2" y="1067255"/>
            <a:ext cx="12205122" cy="3616657"/>
          </a:xfrm>
          <a:prstGeom prst="rect">
            <a:avLst/>
          </a:prstGeom>
          <a:solidFill>
            <a:srgbClr val="1E242F">
              <a:alpha val="37000"/>
            </a:srgbClr>
          </a:solidFill>
        </p:spPr>
      </p:sp>
      <p:sp>
        <p:nvSpPr>
          <p:cNvPr id="3" name="TextBox 3"/>
          <p:cNvSpPr txBox="1"/>
          <p:nvPr/>
        </p:nvSpPr>
        <p:spPr>
          <a:xfrm>
            <a:off x="562455" y="2990347"/>
            <a:ext cx="9434404" cy="1104519"/>
          </a:xfrm>
          <a:prstGeom prst="rect">
            <a:avLst/>
          </a:prstGeom>
        </p:spPr>
        <p:txBody>
          <a:bodyPr vert="horz" wrap="square" lIns="114300" tIns="57150" rIns="114300" bIns="57150" rtlCol="0" anchor="t" anchorCtr="0">
            <a:spAutoFit/>
          </a:bodyPr>
          <a:lstStyle/>
          <a:p>
            <a:pPr>
              <a:lnSpc>
                <a:spcPct val="120000"/>
              </a:lnSpc>
            </a:pPr>
            <a:r>
              <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rPr>
              <a:t>毛乌素沙漠的历史背景</a:t>
            </a:r>
            <a:endParaRPr lang="en-US" sz="5175" b="1">
              <a:solidFill>
                <a:schemeClr val="dk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562455" y="1656300"/>
            <a:ext cx="7680985" cy="1580007"/>
          </a:xfrm>
          <a:prstGeom prst="rect">
            <a:avLst/>
          </a:prstGeom>
        </p:spPr>
        <p:txBody>
          <a:bodyPr vert="horz" wrap="square" lIns="114300" tIns="57150" rIns="114300" bIns="57150" rtlCol="0" anchor="t" anchorCtr="0">
            <a:spAutoFit/>
          </a:bodyPr>
          <a:lstStyle/>
          <a:p>
            <a:pPr>
              <a:lnSpc>
                <a:spcPct val="120000"/>
              </a:lnSpc>
              <a:spcBef>
                <a:spcPts val="450"/>
              </a:spcBef>
            </a:pPr>
            <a:r>
              <a:rPr lang="en-US" sz="7650" b="1">
                <a:solidFill>
                  <a:schemeClr val="dk1"/>
                </a:solidFill>
                <a:latin typeface="微软雅黑" panose="020B0503020204020204" charset="-122"/>
                <a:ea typeface="微软雅黑" panose="020B0503020204020204" charset="-122"/>
                <a:cs typeface="微软雅黑" panose="020B0503020204020204" charset="-122"/>
              </a:rPr>
              <a:t>02</a:t>
            </a:r>
            <a:endParaRPr lang="en-US" sz="7650" b="1">
              <a:solidFill>
                <a:schemeClr val="dk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3485416" y="3075841"/>
            <a:ext cx="1954703" cy="1969616"/>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3" name="AutoShape 3"/>
          <p:cNvSpPr/>
          <p:nvPr/>
        </p:nvSpPr>
        <p:spPr>
          <a:xfrm>
            <a:off x="5660673" y="3426081"/>
            <a:ext cx="2699191" cy="271978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4" name="AutoShape 4"/>
          <p:cNvSpPr/>
          <p:nvPr/>
        </p:nvSpPr>
        <p:spPr>
          <a:xfrm>
            <a:off x="5288494" y="1513149"/>
            <a:ext cx="1721774" cy="1721774"/>
          </a:xfrm>
          <a:prstGeom prst="ellipse">
            <a:avLst/>
          </a:prstGeom>
          <a:solidFill>
            <a:schemeClr val="accent2">
              <a:alpha val="100000"/>
            </a:schemeClr>
          </a:solidFill>
        </p:spPr>
        <p:style>
          <a:lnRef idx="0">
            <a:schemeClr val="accent2"/>
          </a:lnRef>
          <a:fillRef idx="1">
            <a:schemeClr val="accent2"/>
          </a:fillRef>
          <a:effectRef idx="0">
            <a:schemeClr val="accent2"/>
          </a:effectRef>
          <a:fontRef idx="minor">
            <a:schemeClr val="lt1"/>
          </a:fontRef>
        </p:style>
      </p:sp>
      <p:sp>
        <p:nvSpPr>
          <p:cNvPr id="5" name="TextBox 5"/>
          <p:cNvSpPr txBox="1"/>
          <p:nvPr/>
        </p:nvSpPr>
        <p:spPr>
          <a:xfrm>
            <a:off x="280421" y="2711491"/>
            <a:ext cx="3039989" cy="1257300"/>
          </a:xfrm>
          <a:prstGeom prst="rect">
            <a:avLst/>
          </a:prstGeom>
        </p:spPr>
        <p:txBody>
          <a:bodyPr vert="horz" wrap="square" lIns="114300" tIns="57150" rIns="114300" bIns="57150" rtlCol="0" anchor="t" anchorCtr="0">
            <a:spAutoFit/>
          </a:bodyPr>
          <a:lstStyle/>
          <a:p>
            <a:pPr algn="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古代文献中已有关于毛乌素沙漠的记载，但当时并未引起足够重视。</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p:cNvPicPr>
          <p:nvPr/>
        </p:nvPicPr>
        <p:blipFill>
          <a:blip r:embed="rId2"/>
          <a:srcRect l="16667" r="16667"/>
          <a:stretch>
            <a:fillRect/>
          </a:stretch>
        </p:blipFill>
        <p:spPr>
          <a:xfrm>
            <a:off x="5399254" y="1623909"/>
            <a:ext cx="1500254" cy="1500254"/>
          </a:xfrm>
          <a:prstGeom prst="ellipse">
            <a:avLst/>
          </a:prstGeom>
        </p:spPr>
      </p:pic>
      <p:sp>
        <p:nvSpPr>
          <p:cNvPr id="7" name="TextBox 7"/>
          <p:cNvSpPr txBox="1"/>
          <p:nvPr/>
        </p:nvSpPr>
        <p:spPr>
          <a:xfrm>
            <a:off x="613814" y="2226284"/>
            <a:ext cx="2703493" cy="398526"/>
          </a:xfrm>
          <a:prstGeom prst="rect">
            <a:avLst/>
          </a:prstGeom>
        </p:spPr>
        <p:txBody>
          <a:bodyPr vert="horz" wrap="square" lIns="114300" tIns="57150" rIns="114300" bIns="57150" rtlCol="0" anchor="t" anchorCtr="0">
            <a:spAutoFit/>
          </a:bodyPr>
          <a:lstStyle/>
          <a:p>
            <a:pPr algn="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古代文献记载</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nvSpPr>
        <p:spPr>
          <a:xfrm>
            <a:off x="7300757" y="1971492"/>
            <a:ext cx="3121877" cy="1287399"/>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20世纪初，一些西方探险家和学者开始对毛乌素沙漠进行考察和研究，揭示了其独特的自然环境和文化背景。</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nvSpPr>
        <p:spPr>
          <a:xfrm>
            <a:off x="7300757" y="1513149"/>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近代探险与考察</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10" name="Picture 10"/>
          <p:cNvPicPr>
            <a:picLocks noChangeAspect="1"/>
          </p:cNvPicPr>
          <p:nvPr/>
        </p:nvPicPr>
        <p:blipFill>
          <a:blip r:embed="rId3"/>
          <a:srcRect l="16708" r="16708"/>
          <a:stretch>
            <a:fillRect/>
          </a:stretch>
        </p:blipFill>
        <p:spPr>
          <a:xfrm>
            <a:off x="5820154" y="3595858"/>
            <a:ext cx="2380229" cy="2380229"/>
          </a:xfrm>
          <a:prstGeom prst="ellipse">
            <a:avLst/>
          </a:prstGeom>
        </p:spPr>
      </p:pic>
      <p:pic>
        <p:nvPicPr>
          <p:cNvPr id="11" name="Picture 11"/>
          <p:cNvPicPr>
            <a:picLocks noChangeAspect="1"/>
          </p:cNvPicPr>
          <p:nvPr/>
        </p:nvPicPr>
        <p:blipFill>
          <a:blip r:embed="rId4"/>
          <a:srcRect l="16750" r="16750"/>
          <a:stretch>
            <a:fillRect/>
          </a:stretch>
        </p:blipFill>
        <p:spPr>
          <a:xfrm>
            <a:off x="3637042" y="3234923"/>
            <a:ext cx="1651452" cy="1651452"/>
          </a:xfrm>
          <a:prstGeom prst="ellipse">
            <a:avLst/>
          </a:prstGeom>
        </p:spPr>
      </p:pic>
      <p:sp>
        <p:nvSpPr>
          <p:cNvPr id="12" name="TextBox 12"/>
          <p:cNvSpPr txBox="1"/>
          <p:nvPr/>
        </p:nvSpPr>
        <p:spPr>
          <a:xfrm>
            <a:off x="8621512" y="4777233"/>
            <a:ext cx="3219450" cy="125730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随着科学技术的进步，毛乌素沙漠的研究逐渐深入，涉及地质、地貌、气候、生态等多个领域。</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nvSpPr>
        <p:spPr>
          <a:xfrm>
            <a:off x="8621512" y="4318890"/>
            <a:ext cx="2703493" cy="398526"/>
          </a:xfrm>
          <a:prstGeom prst="rect">
            <a:avLst/>
          </a:prstGeom>
        </p:spPr>
        <p:txBody>
          <a:bodyPr vert="horz" wrap="square" lIns="114300" tIns="57150" rIns="114300" bIns="57150" rtlCol="0" anchor="t" anchorCtr="0">
            <a:spAutoFit/>
          </a:bodyPr>
          <a:lstStyle/>
          <a:p>
            <a:pPr>
              <a:lnSpc>
                <a:spcPct val="77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现代研究与发展</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grpSp>
        <p:nvGrpSpPr>
          <p:cNvPr id="14" name="Group 14"/>
          <p:cNvGrpSpPr/>
          <p:nvPr/>
        </p:nvGrpSpPr>
        <p:grpSpPr>
          <a:xfrm>
            <a:off x="454963" y="93878"/>
            <a:ext cx="10641129" cy="914400"/>
            <a:chOff x="454963" y="93878"/>
            <a:chExt cx="10641129" cy="914400"/>
          </a:xfrm>
        </p:grpSpPr>
        <p:sp>
          <p:nvSpPr>
            <p:cNvPr id="15" name="AutoShape 15"/>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32" name="AutoShape 32"/>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3" name="AutoShape 33"/>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4" name="AutoShape 34"/>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5" name="TextBox 35"/>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毛乌素沙漠的发现及研究历程</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81837" y="1604867"/>
            <a:ext cx="3394996" cy="2116741"/>
            <a:chOff x="981837" y="1604867"/>
            <a:chExt cx="3394996" cy="2116741"/>
          </a:xfrm>
        </p:grpSpPr>
        <p:sp>
          <p:nvSpPr>
            <p:cNvPr id="3" name="AutoShape 3"/>
            <p:cNvSpPr/>
            <p:nvPr/>
          </p:nvSpPr>
          <p:spPr>
            <a:xfrm>
              <a:off x="981837" y="1604867"/>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txBody>
            <a:bodyPr vert="horz" wrap="square" lIns="91440" tIns="45720" rIns="91440" bIns="45720" rtlCol="0" anchor="ctr" anchorCtr="0">
              <a:noAutofit/>
            </a:bodyPr>
            <a:lstStyle/>
            <a:p>
              <a:pPr algn="ctr">
                <a:defRPr/>
              </a:pPr>
              <a:r>
                <a:rPr lang="en-US" sz="2940">
                  <a:solidFill>
                    <a:srgbClr val="FFFFFF"/>
                  </a:solidFill>
                  <a:latin typeface="Calibri" panose="020F0502020204030204"/>
                  <a:ea typeface="Calibri" panose="020F0502020204030204"/>
                  <a:cs typeface="Calibri" panose="020F0502020204030204"/>
                </a:rPr>
                <a:t>    </a:t>
              </a:r>
              <a:endParaRPr lang="en-US" sz="1100"/>
            </a:p>
          </p:txBody>
        </p:sp>
      </p:grpSp>
      <p:grpSp>
        <p:nvGrpSpPr>
          <p:cNvPr id="4" name="Group 4"/>
          <p:cNvGrpSpPr/>
          <p:nvPr/>
        </p:nvGrpSpPr>
        <p:grpSpPr>
          <a:xfrm>
            <a:off x="4376738" y="3721608"/>
            <a:ext cx="3394996" cy="2116741"/>
            <a:chOff x="4376738" y="3721608"/>
            <a:chExt cx="3394996" cy="2116741"/>
          </a:xfrm>
        </p:grpSpPr>
        <p:sp>
          <p:nvSpPr>
            <p:cNvPr id="5" name="AutoShape 5"/>
            <p:cNvSpPr/>
            <p:nvPr/>
          </p:nvSpPr>
          <p:spPr>
            <a:xfrm>
              <a:off x="4376738" y="3721608"/>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grpSp>
        <p:nvGrpSpPr>
          <p:cNvPr id="6" name="Group 6"/>
          <p:cNvGrpSpPr/>
          <p:nvPr/>
        </p:nvGrpSpPr>
        <p:grpSpPr>
          <a:xfrm>
            <a:off x="7771733" y="1604867"/>
            <a:ext cx="3394996" cy="2116741"/>
            <a:chOff x="7771733" y="1604867"/>
            <a:chExt cx="3394996" cy="2116741"/>
          </a:xfrm>
        </p:grpSpPr>
        <p:sp>
          <p:nvSpPr>
            <p:cNvPr id="7" name="AutoShape 7"/>
            <p:cNvSpPr/>
            <p:nvPr/>
          </p:nvSpPr>
          <p:spPr>
            <a:xfrm>
              <a:off x="7771733" y="1604867"/>
              <a:ext cx="3394996" cy="2116741"/>
            </a:xfrm>
            <a:prstGeom prst="rect">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grpSp>
      <p:pic>
        <p:nvPicPr>
          <p:cNvPr id="8" name="Picture 8"/>
          <p:cNvPicPr>
            <a:picLocks noChangeAspect="1"/>
          </p:cNvPicPr>
          <p:nvPr/>
        </p:nvPicPr>
        <p:blipFill>
          <a:blip r:embed="rId2"/>
          <a:srcRect t="2638" b="2638"/>
          <a:stretch>
            <a:fillRect/>
          </a:stretch>
        </p:blipFill>
        <p:spPr>
          <a:xfrm>
            <a:off x="981837" y="3694465"/>
            <a:ext cx="3394942" cy="2143864"/>
          </a:xfrm>
          <a:prstGeom prst="rect">
            <a:avLst/>
          </a:prstGeom>
        </p:spPr>
      </p:pic>
      <p:pic>
        <p:nvPicPr>
          <p:cNvPr id="9" name="Picture 9"/>
          <p:cNvPicPr>
            <a:picLocks noChangeAspect="1"/>
          </p:cNvPicPr>
          <p:nvPr/>
        </p:nvPicPr>
        <p:blipFill>
          <a:blip r:embed="rId3"/>
          <a:srcRect t="2638" b="2638"/>
          <a:stretch>
            <a:fillRect/>
          </a:stretch>
        </p:blipFill>
        <p:spPr>
          <a:xfrm>
            <a:off x="4376812" y="1577730"/>
            <a:ext cx="3394942" cy="2143864"/>
          </a:xfrm>
          <a:prstGeom prst="rect">
            <a:avLst/>
          </a:prstGeom>
        </p:spPr>
      </p:pic>
      <p:pic>
        <p:nvPicPr>
          <p:cNvPr id="10" name="Picture 10"/>
          <p:cNvPicPr>
            <a:picLocks noChangeAspect="1"/>
          </p:cNvPicPr>
          <p:nvPr/>
        </p:nvPicPr>
        <p:blipFill>
          <a:blip r:embed="rId4"/>
          <a:srcRect t="2638" b="2638"/>
          <a:stretch>
            <a:fillRect/>
          </a:stretch>
        </p:blipFill>
        <p:spPr>
          <a:xfrm>
            <a:off x="7771733" y="3721608"/>
            <a:ext cx="3394942" cy="2143864"/>
          </a:xfrm>
          <a:prstGeom prst="rect">
            <a:avLst/>
          </a:prstGeom>
        </p:spPr>
      </p:pic>
      <p:grpSp>
        <p:nvGrpSpPr>
          <p:cNvPr id="11" name="Group 11"/>
          <p:cNvGrpSpPr/>
          <p:nvPr/>
        </p:nvGrpSpPr>
        <p:grpSpPr>
          <a:xfrm>
            <a:off x="454963" y="93878"/>
            <a:ext cx="10641129" cy="914400"/>
            <a:chOff x="454963" y="93878"/>
            <a:chExt cx="10641129" cy="914400"/>
          </a:xfrm>
        </p:grpSpPr>
        <p:sp>
          <p:nvSpPr>
            <p:cNvPr id="12" name="AutoShape 12"/>
            <p:cNvSpPr/>
            <p:nvPr/>
          </p:nvSpPr>
          <p:spPr>
            <a:xfrm>
              <a:off x="454963" y="331168"/>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3" name="AutoShape 13"/>
            <p:cNvSpPr/>
            <p:nvPr/>
          </p:nvSpPr>
          <p:spPr>
            <a:xfrm>
              <a:off x="575049" y="337743"/>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4" name="AutoShape 14"/>
            <p:cNvSpPr/>
            <p:nvPr/>
          </p:nvSpPr>
          <p:spPr>
            <a:xfrm>
              <a:off x="689125" y="339460"/>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15" name="AutoShape 15"/>
            <p:cNvSpPr/>
            <p:nvPr/>
          </p:nvSpPr>
          <p:spPr>
            <a:xfrm>
              <a:off x="799768" y="348430"/>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16" name="AutoShape 16"/>
            <p:cNvSpPr/>
            <p:nvPr/>
          </p:nvSpPr>
          <p:spPr>
            <a:xfrm>
              <a:off x="904945" y="344297"/>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17" name="AutoShape 17"/>
            <p:cNvSpPr/>
            <p:nvPr/>
          </p:nvSpPr>
          <p:spPr>
            <a:xfrm>
              <a:off x="454963" y="448942"/>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18" name="AutoShape 18"/>
            <p:cNvSpPr/>
            <p:nvPr/>
          </p:nvSpPr>
          <p:spPr>
            <a:xfrm>
              <a:off x="575049" y="455517"/>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19" name="AutoShape 19"/>
            <p:cNvSpPr/>
            <p:nvPr/>
          </p:nvSpPr>
          <p:spPr>
            <a:xfrm>
              <a:off x="689125" y="457233"/>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0" name="AutoShape 20"/>
            <p:cNvSpPr/>
            <p:nvPr/>
          </p:nvSpPr>
          <p:spPr>
            <a:xfrm>
              <a:off x="799768" y="466203"/>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1" name="AutoShape 21"/>
            <p:cNvSpPr/>
            <p:nvPr/>
          </p:nvSpPr>
          <p:spPr>
            <a:xfrm>
              <a:off x="904945" y="462070"/>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2" name="AutoShape 22"/>
            <p:cNvSpPr/>
            <p:nvPr/>
          </p:nvSpPr>
          <p:spPr>
            <a:xfrm>
              <a:off x="454963" y="566715"/>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3" name="AutoShape 23"/>
            <p:cNvSpPr/>
            <p:nvPr/>
          </p:nvSpPr>
          <p:spPr>
            <a:xfrm>
              <a:off x="575049" y="573291"/>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4" name="AutoShape 24"/>
            <p:cNvSpPr/>
            <p:nvPr/>
          </p:nvSpPr>
          <p:spPr>
            <a:xfrm>
              <a:off x="689125" y="575007"/>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25" name="AutoShape 25"/>
            <p:cNvSpPr/>
            <p:nvPr/>
          </p:nvSpPr>
          <p:spPr>
            <a:xfrm>
              <a:off x="799768" y="583977"/>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26" name="AutoShape 26"/>
            <p:cNvSpPr/>
            <p:nvPr/>
          </p:nvSpPr>
          <p:spPr>
            <a:xfrm>
              <a:off x="904945" y="579844"/>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27" name="AutoShape 27"/>
            <p:cNvSpPr/>
            <p:nvPr/>
          </p:nvSpPr>
          <p:spPr>
            <a:xfrm>
              <a:off x="454963" y="684489"/>
              <a:ext cx="84147" cy="84147"/>
            </a:xfrm>
            <a:prstGeom prst="ellipse">
              <a:avLst/>
            </a:prstGeom>
            <a:solidFill>
              <a:schemeClr val="accent1">
                <a:alpha val="100000"/>
              </a:schemeClr>
            </a:solidFill>
          </p:spPr>
          <p:style>
            <a:lnRef idx="0">
              <a:schemeClr val="accent1"/>
            </a:lnRef>
            <a:fillRef idx="1">
              <a:schemeClr val="accent1"/>
            </a:fillRef>
            <a:effectRef idx="0">
              <a:schemeClr val="accent1"/>
            </a:effectRef>
            <a:fontRef idx="minor">
              <a:schemeClr val="lt1"/>
            </a:fontRef>
          </p:style>
        </p:sp>
        <p:sp>
          <p:nvSpPr>
            <p:cNvPr id="28" name="AutoShape 28"/>
            <p:cNvSpPr/>
            <p:nvPr/>
          </p:nvSpPr>
          <p:spPr>
            <a:xfrm>
              <a:off x="575049" y="691064"/>
              <a:ext cx="78137" cy="78137"/>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sp>
        <p:sp>
          <p:nvSpPr>
            <p:cNvPr id="29" name="AutoShape 29"/>
            <p:cNvSpPr/>
            <p:nvPr/>
          </p:nvSpPr>
          <p:spPr>
            <a:xfrm>
              <a:off x="689125" y="692781"/>
              <a:ext cx="74704" cy="74704"/>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sp>
        <p:sp>
          <p:nvSpPr>
            <p:cNvPr id="30" name="AutoShape 30"/>
            <p:cNvSpPr/>
            <p:nvPr/>
          </p:nvSpPr>
          <p:spPr>
            <a:xfrm>
              <a:off x="799768" y="701751"/>
              <a:ext cx="69238" cy="6923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sp>
        <p:sp>
          <p:nvSpPr>
            <p:cNvPr id="31" name="AutoShape 31"/>
            <p:cNvSpPr/>
            <p:nvPr/>
          </p:nvSpPr>
          <p:spPr>
            <a:xfrm>
              <a:off x="904945" y="697618"/>
              <a:ext cx="65594" cy="65594"/>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sp>
        <p:sp>
          <p:nvSpPr>
            <p:cNvPr id="32" name="TextBox 32"/>
            <p:cNvSpPr txBox="1"/>
            <p:nvPr/>
          </p:nvSpPr>
          <p:spPr>
            <a:xfrm>
              <a:off x="1094842" y="93878"/>
              <a:ext cx="10001250" cy="914400"/>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毛乌素沙漠的文化遗产</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grpSp>
      <p:grpSp>
        <p:nvGrpSpPr>
          <p:cNvPr id="33" name="Group 33"/>
          <p:cNvGrpSpPr/>
          <p:nvPr/>
        </p:nvGrpSpPr>
        <p:grpSpPr>
          <a:xfrm>
            <a:off x="981837" y="1604867"/>
            <a:ext cx="3394996" cy="490334"/>
            <a:chOff x="981837" y="1604867"/>
            <a:chExt cx="3394996" cy="490334"/>
          </a:xfrm>
        </p:grpSpPr>
        <p:sp>
          <p:nvSpPr>
            <p:cNvPr id="34" name="TextBox 34"/>
            <p:cNvSpPr txBox="1"/>
            <p:nvPr/>
          </p:nvSpPr>
          <p:spPr>
            <a:xfrm>
              <a:off x="981837" y="1604867"/>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古代遗址</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5" name="Group 35"/>
          <p:cNvGrpSpPr/>
          <p:nvPr/>
        </p:nvGrpSpPr>
        <p:grpSpPr>
          <a:xfrm>
            <a:off x="1090562" y="2039620"/>
            <a:ext cx="3286271" cy="1654845"/>
            <a:chOff x="1090562" y="2039620"/>
            <a:chExt cx="3286271" cy="1654845"/>
          </a:xfrm>
        </p:grpSpPr>
        <p:sp>
          <p:nvSpPr>
            <p:cNvPr id="36" name="TextBox 36"/>
            <p:cNvSpPr txBox="1"/>
            <p:nvPr/>
          </p:nvSpPr>
          <p:spPr>
            <a:xfrm>
              <a:off x="1090562" y="2039620"/>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毛乌素沙漠地区有许多古代遗址，如古城、烽火台、墓葬等，见证了古代文明的发展。</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7" name="Group 37"/>
          <p:cNvGrpSpPr/>
          <p:nvPr/>
        </p:nvGrpSpPr>
        <p:grpSpPr>
          <a:xfrm>
            <a:off x="4376833" y="3748751"/>
            <a:ext cx="3394996" cy="490334"/>
            <a:chOff x="4376833" y="3748751"/>
            <a:chExt cx="3394996" cy="490334"/>
          </a:xfrm>
        </p:grpSpPr>
        <p:sp>
          <p:nvSpPr>
            <p:cNvPr id="38" name="TextBox 38"/>
            <p:cNvSpPr txBox="1"/>
            <p:nvPr/>
          </p:nvSpPr>
          <p:spPr>
            <a:xfrm>
              <a:off x="4376833" y="3748751"/>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民族文化</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39" name="Group 39"/>
          <p:cNvGrpSpPr/>
          <p:nvPr/>
        </p:nvGrpSpPr>
        <p:grpSpPr>
          <a:xfrm>
            <a:off x="4485558" y="4183504"/>
            <a:ext cx="3286271" cy="1654845"/>
            <a:chOff x="4485558" y="4183504"/>
            <a:chExt cx="3286271" cy="1654845"/>
          </a:xfrm>
        </p:grpSpPr>
        <p:sp>
          <p:nvSpPr>
            <p:cNvPr id="40" name="TextBox 40"/>
            <p:cNvSpPr txBox="1"/>
            <p:nvPr/>
          </p:nvSpPr>
          <p:spPr>
            <a:xfrm>
              <a:off x="4485558" y="4183504"/>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毛乌素沙漠是多个民族的聚居地，各民族在长期共同生活中形成了独特的民族文化，如民居、服饰、歌舞等。</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41" name="Group 41"/>
          <p:cNvGrpSpPr/>
          <p:nvPr/>
        </p:nvGrpSpPr>
        <p:grpSpPr>
          <a:xfrm>
            <a:off x="7771733" y="1604867"/>
            <a:ext cx="3394996" cy="490334"/>
            <a:chOff x="7771733" y="1604867"/>
            <a:chExt cx="3394996" cy="490334"/>
          </a:xfrm>
        </p:grpSpPr>
        <p:sp>
          <p:nvSpPr>
            <p:cNvPr id="42" name="TextBox 42"/>
            <p:cNvSpPr txBox="1"/>
            <p:nvPr/>
          </p:nvSpPr>
          <p:spPr>
            <a:xfrm>
              <a:off x="7771733" y="1604867"/>
              <a:ext cx="3394996" cy="490334"/>
            </a:xfrm>
            <a:prstGeom prst="rect">
              <a:avLst/>
            </a:prstGeom>
          </p:spPr>
          <p:txBody>
            <a:bodyPr wrap="square" lIns="66008" tIns="33052" rIns="66008" bIns="33052" rtlCol="0" anchor="t" anchorCtr="0">
              <a:normAutofit/>
            </a:bodyPr>
            <a:lstStyle/>
            <a:p>
              <a:pPr algn="ctr">
                <a:lnSpc>
                  <a:spcPct val="120000"/>
                </a:lnSpc>
              </a:pPr>
              <a:r>
                <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rPr>
                <a:t>宗教信仰</a:t>
              </a:r>
              <a:endParaRPr lang="en-US" sz="20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grpSp>
        <p:nvGrpSpPr>
          <p:cNvPr id="43" name="Group 43"/>
          <p:cNvGrpSpPr/>
          <p:nvPr/>
        </p:nvGrpSpPr>
        <p:grpSpPr>
          <a:xfrm>
            <a:off x="7880459" y="2039620"/>
            <a:ext cx="3286271" cy="1654845"/>
            <a:chOff x="7880459" y="2039620"/>
            <a:chExt cx="3286271" cy="1654845"/>
          </a:xfrm>
        </p:grpSpPr>
        <p:sp>
          <p:nvSpPr>
            <p:cNvPr id="44" name="TextBox 44"/>
            <p:cNvSpPr txBox="1"/>
            <p:nvPr/>
          </p:nvSpPr>
          <p:spPr>
            <a:xfrm>
              <a:off x="7880459" y="2039620"/>
              <a:ext cx="3286271" cy="1654845"/>
            </a:xfrm>
            <a:prstGeom prst="rect">
              <a:avLst/>
            </a:prstGeom>
          </p:spPr>
          <p:txBody>
            <a:bodyPr wrap="square" lIns="66008" tIns="33052" rIns="66008" bIns="33052" rtlCol="0" anchor="ctr" anchorCtr="1">
              <a:normAutofit/>
            </a:bodyPr>
            <a:lstStyle/>
            <a:p>
              <a:pPr algn="l">
                <a:lnSpc>
                  <a:spcPct val="150000"/>
                </a:lnSpc>
              </a:pPr>
              <a:r>
                <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rPr>
                <a:t>毛乌素沙漠地区的居民多信仰藏传佛教，寺庙和宗教活动场所众多，反映了当地宗教信仰的盛行。</a:t>
              </a:r>
              <a:endParaRPr lang="en-US" sz="150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p:sld>
</file>

<file path=ppt/tags/tag1.xml><?xml version="1.0" encoding="utf-8"?>
<p:tagLst xmlns:p="http://schemas.openxmlformats.org/presentationml/2006/main">
  <p:tag name="commondata" val="eyJoZGlkIjoiNzYxZWNhYzQ5M2Y1ZWNkMmZlMzk0YTQ1MjNiM2ZjOGQifQ=="/>
</p:tagLst>
</file>

<file path=ppt/theme/theme1.xml><?xml version="1.0" encoding="utf-8"?>
<a:theme xmlns:a="http://schemas.openxmlformats.org/drawingml/2006/main" name="Office Theme">
  <a:themeElements>
    <a:clrScheme name="Office">
      <a:dk1>
        <a:srgbClr val="F7F7F7"/>
      </a:dk1>
      <a:lt1>
        <a:srgbClr val="000000"/>
      </a:lt1>
      <a:dk2>
        <a:srgbClr val="FFFFFF"/>
      </a:dk2>
      <a:lt2>
        <a:srgbClr val="000000"/>
      </a:lt2>
      <a:accent1>
        <a:srgbClr val="8C8C8C"/>
      </a:accent1>
      <a:accent2>
        <a:srgbClr val="A8A8A8"/>
      </a:accent2>
      <a:accent3>
        <a:srgbClr val="7B7B7B"/>
      </a:accent3>
      <a:accent4>
        <a:srgbClr val="515151"/>
      </a:accent4>
      <a:accent5>
        <a:srgbClr val="60727F"/>
      </a:accent5>
      <a:accent6>
        <a:srgbClr val="44444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2405</Words>
  <Application>WPS 演示</Application>
  <PresentationFormat>On-screen Show (4:3)</PresentationFormat>
  <Paragraphs>289</Paragraphs>
  <Slides>26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Arial</vt:lpstr>
      <vt:lpstr>宋体</vt:lpstr>
      <vt:lpstr>Wingdings</vt:lpstr>
      <vt:lpstr>微软雅黑</vt:lpstr>
      <vt:lpstr>Arial</vt:lpstr>
      <vt:lpstr>Calibri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WPS_1687601665</cp:lastModifiedBy>
  <cp:revision>2</cp:revision>
  <dcterms:created xsi:type="dcterms:W3CDTF">2006-08-16T00:00:00Z</dcterms:created>
  <dcterms:modified xsi:type="dcterms:W3CDTF">2023-12-19T12:00:54Z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800761584221417190843814618A134E_12</vt:lpwstr>
  </property>
  <property fmtid="{D5CDD505-2E9C-101B-9397-08002B2CF9AE}" pid="3" name="KSOProductBuildVer">
    <vt:lpwstr>2052-12.1.0.16120</vt:lpwstr>
  </property>
</Properties>
</file>